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9" r:id="rId2"/>
    <p:sldId id="266" r:id="rId3"/>
    <p:sldId id="269" r:id="rId4"/>
    <p:sldId id="260" r:id="rId5"/>
    <p:sldId id="261" r:id="rId6"/>
    <p:sldId id="271" r:id="rId7"/>
    <p:sldId id="273" r:id="rId8"/>
    <p:sldId id="274" r:id="rId9"/>
    <p:sldId id="282" r:id="rId10"/>
    <p:sldId id="275" r:id="rId11"/>
    <p:sldId id="276" r:id="rId12"/>
    <p:sldId id="277" r:id="rId13"/>
    <p:sldId id="278" r:id="rId14"/>
    <p:sldId id="302" r:id="rId15"/>
    <p:sldId id="279" r:id="rId16"/>
    <p:sldId id="280" r:id="rId17"/>
    <p:sldId id="283" r:id="rId18"/>
    <p:sldId id="284" r:id="rId19"/>
    <p:sldId id="285" r:id="rId20"/>
    <p:sldId id="281" r:id="rId21"/>
    <p:sldId id="264" r:id="rId22"/>
    <p:sldId id="286" r:id="rId23"/>
    <p:sldId id="287" r:id="rId24"/>
    <p:sldId id="288" r:id="rId25"/>
    <p:sldId id="289" r:id="rId26"/>
    <p:sldId id="290" r:id="rId27"/>
    <p:sldId id="291" r:id="rId28"/>
    <p:sldId id="301" r:id="rId29"/>
    <p:sldId id="292" r:id="rId30"/>
    <p:sldId id="293" r:id="rId31"/>
    <p:sldId id="265" r:id="rId32"/>
    <p:sldId id="296" r:id="rId33"/>
    <p:sldId id="297" r:id="rId34"/>
    <p:sldId id="298" r:id="rId35"/>
    <p:sldId id="304" r:id="rId36"/>
    <p:sldId id="305" r:id="rId37"/>
    <p:sldId id="300" r:id="rId38"/>
  </p:sldIdLst>
  <p:sldSz cx="9144000" cy="6858000" type="screen4x3"/>
  <p:notesSz cx="6858000" cy="9144000"/>
  <p:photoAlbum/>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752846BA-FCAB-433D-A240-AC61C69DC235}">
          <p14:sldIdLst>
            <p14:sldId id="259"/>
            <p14:sldId id="266"/>
            <p14:sldId id="269"/>
            <p14:sldId id="260"/>
            <p14:sldId id="261"/>
            <p14:sldId id="271"/>
            <p14:sldId id="273"/>
            <p14:sldId id="274"/>
            <p14:sldId id="282"/>
            <p14:sldId id="275"/>
            <p14:sldId id="276"/>
            <p14:sldId id="277"/>
            <p14:sldId id="278"/>
            <p14:sldId id="302"/>
            <p14:sldId id="279"/>
            <p14:sldId id="280"/>
            <p14:sldId id="283"/>
            <p14:sldId id="284"/>
            <p14:sldId id="285"/>
            <p14:sldId id="281"/>
            <p14:sldId id="264"/>
            <p14:sldId id="286"/>
            <p14:sldId id="287"/>
            <p14:sldId id="288"/>
            <p14:sldId id="289"/>
            <p14:sldId id="290"/>
            <p14:sldId id="291"/>
            <p14:sldId id="301"/>
            <p14:sldId id="292"/>
            <p14:sldId id="293"/>
            <p14:sldId id="265"/>
            <p14:sldId id="296"/>
            <p14:sldId id="297"/>
            <p14:sldId id="298"/>
            <p14:sldId id="304"/>
            <p14:sldId id="305"/>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ドミニク　バラスリヤ" initials="D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2" autoAdjust="0"/>
    <p:restoredTop sz="47122" autoAdjust="0"/>
  </p:normalViewPr>
  <p:slideViewPr>
    <p:cSldViewPr>
      <p:cViewPr varScale="1">
        <p:scale>
          <a:sx n="35" d="100"/>
          <a:sy n="35" d="100"/>
        </p:scale>
        <p:origin x="223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A51B7C-EF23-430F-A345-D059C2EA58C2}" type="datetimeFigureOut">
              <a:rPr kumimoji="1" lang="ja-JP" altLang="en-US" smtClean="0"/>
              <a:t>2016/10/19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AB31B-4F83-43DE-A6DF-172D281399B2}" type="slidenum">
              <a:rPr kumimoji="1" lang="ja-JP" altLang="en-US" smtClean="0"/>
              <a:t>‹#›</a:t>
            </a:fld>
            <a:endParaRPr kumimoji="1" lang="ja-JP" altLang="en-US"/>
          </a:p>
        </p:txBody>
      </p:sp>
    </p:spTree>
    <p:extLst>
      <p:ext uri="{BB962C8B-B14F-4D97-AF65-F5344CB8AC3E}">
        <p14:creationId xmlns:p14="http://schemas.microsoft.com/office/powerpoint/2010/main" val="405782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4BB54-793B-4B6D-929D-215A7FFA45C9}" type="datetimeFigureOut">
              <a:rPr kumimoji="1" lang="ja-JP" altLang="en-US" smtClean="0"/>
              <a:pPr/>
              <a:t>2016/10/19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B09B0-F516-42BD-9B25-35EDED35D451}" type="slidenum">
              <a:rPr kumimoji="1" lang="ja-JP" altLang="en-US" smtClean="0"/>
              <a:pPr/>
              <a:t>‹#›</a:t>
            </a:fld>
            <a:endParaRPr kumimoji="1" lang="ja-JP" altLang="en-US"/>
          </a:p>
        </p:txBody>
      </p:sp>
    </p:spTree>
    <p:extLst>
      <p:ext uri="{BB962C8B-B14F-4D97-AF65-F5344CB8AC3E}">
        <p14:creationId xmlns:p14="http://schemas.microsoft.com/office/powerpoint/2010/main" val="17510657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a:t>
            </a:fld>
            <a:endParaRPr kumimoji="1" lang="ja-JP" altLang="en-US"/>
          </a:p>
        </p:txBody>
      </p:sp>
    </p:spTree>
    <p:extLst>
      <p:ext uri="{BB962C8B-B14F-4D97-AF65-F5344CB8AC3E}">
        <p14:creationId xmlns:p14="http://schemas.microsoft.com/office/powerpoint/2010/main" val="215652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trike="sngStrike"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10</a:t>
            </a:fld>
            <a:endParaRPr kumimoji="1" lang="ja-JP" altLang="en-US"/>
          </a:p>
        </p:txBody>
      </p:sp>
    </p:spTree>
    <p:extLst>
      <p:ext uri="{BB962C8B-B14F-4D97-AF65-F5344CB8AC3E}">
        <p14:creationId xmlns:p14="http://schemas.microsoft.com/office/powerpoint/2010/main" val="425341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solidFill>
                <a:srgbClr val="FF0000"/>
              </a:solidFill>
            </a:endParaRPr>
          </a:p>
          <a:p>
            <a:r>
              <a:rPr kumimoji="1" lang="en-US" altLang="ja-JP" dirty="0" smtClean="0">
                <a:solidFill>
                  <a:srgbClr val="FF0000"/>
                </a:solidFill>
              </a:rPr>
              <a:t>This translates</a:t>
            </a:r>
            <a:r>
              <a:rPr kumimoji="1" lang="en-US" altLang="ja-JP" baseline="0" dirty="0" smtClean="0">
                <a:solidFill>
                  <a:srgbClr val="FF0000"/>
                </a:solidFill>
              </a:rPr>
              <a:t> to many definitions in different cultures and professions, and I first learnt about it from a </a:t>
            </a:r>
            <a:r>
              <a:rPr kumimoji="1" lang="en-US" altLang="ja-JP" baseline="0" dirty="0" err="1" smtClean="0">
                <a:solidFill>
                  <a:srgbClr val="FF0000"/>
                </a:solidFill>
              </a:rPr>
              <a:t>bruce</a:t>
            </a:r>
            <a:r>
              <a:rPr kumimoji="1" lang="en-US" altLang="ja-JP" baseline="0" dirty="0" smtClean="0">
                <a:solidFill>
                  <a:srgbClr val="FF0000"/>
                </a:solidFill>
              </a:rPr>
              <a:t> lee book, so there was plenty of inspiration to come from it, and I learned more about it.  Studying to become a teacher, lifelong learner principle suggested this concept, but its important to what I have learned so </a:t>
            </a:r>
            <a:r>
              <a:rPr kumimoji="1" lang="en-US" altLang="ja-JP" baseline="0" dirty="0" err="1" smtClean="0">
                <a:solidFill>
                  <a:srgbClr val="FF0000"/>
                </a:solidFill>
              </a:rPr>
              <a:t>im</a:t>
            </a:r>
            <a:r>
              <a:rPr kumimoji="1" lang="en-US" altLang="ja-JP" baseline="0" dirty="0" smtClean="0">
                <a:solidFill>
                  <a:srgbClr val="FF0000"/>
                </a:solidFill>
              </a:rPr>
              <a:t> including it here.  Many teachers and good role models in my life demonstrate this concept of mastery, and it is a lifelong process.  Think about who you want to teach your skills and understands to in the future.  Possibly your own children, so they have a life different to yours,</a:t>
            </a:r>
            <a:endParaRPr kumimoji="1" lang="en-US" altLang="ja-JP"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11</a:t>
            </a:fld>
            <a:endParaRPr kumimoji="1" lang="ja-JP" altLang="en-US"/>
          </a:p>
        </p:txBody>
      </p:sp>
    </p:spTree>
    <p:extLst>
      <p:ext uri="{BB962C8B-B14F-4D97-AF65-F5344CB8AC3E}">
        <p14:creationId xmlns:p14="http://schemas.microsoft.com/office/powerpoint/2010/main" val="282608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One day you will have someone else take over your position</a:t>
            </a:r>
            <a:r>
              <a:rPr kumimoji="1" lang="en-US" altLang="ja-JP" baseline="0" dirty="0" smtClean="0"/>
              <a:t> in your school, just like you took over from someone else.  What sort of standard to you want to leave for the next to take over?  This will apply to so many other facets of your life, being your future job roles, family and the people you work with.  It’s a continuing cycle of skill development, and if you understand the concept, and you aspire to have enough knowledge to pass on to others, you are a teacher above classroom learning, and you can encourage others to learn the mastery.</a:t>
            </a:r>
          </a:p>
          <a:p>
            <a:endParaRPr kumimoji="1" lang="en-US" altLang="ja-JP" baseline="0" dirty="0" smtClean="0"/>
          </a:p>
          <a:p>
            <a:r>
              <a:rPr kumimoji="1" lang="en-US" altLang="ja-JP" baseline="0" dirty="0" smtClean="0"/>
              <a:t>This is also a motivational aid to give more purpose to what you enjoy doing most in life.</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12</a:t>
            </a:fld>
            <a:endParaRPr kumimoji="1" lang="ja-JP" altLang="en-US"/>
          </a:p>
        </p:txBody>
      </p:sp>
    </p:spTree>
    <p:extLst>
      <p:ext uri="{BB962C8B-B14F-4D97-AF65-F5344CB8AC3E}">
        <p14:creationId xmlns:p14="http://schemas.microsoft.com/office/powerpoint/2010/main" val="221268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rgbClr val="FF0000"/>
                </a:solidFill>
              </a:rPr>
              <a:t>14 </a:t>
            </a:r>
            <a:r>
              <a:rPr lang="en-US" altLang="ja-JP" dirty="0" err="1" smtClean="0">
                <a:solidFill>
                  <a:srgbClr val="FF0000"/>
                </a:solidFill>
              </a:rPr>
              <a:t>mins</a:t>
            </a:r>
            <a:r>
              <a:rPr lang="en-US" altLang="ja-JP" dirty="0" smtClean="0">
                <a:solidFill>
                  <a:srgbClr val="FF0000"/>
                </a:solidFill>
              </a:rPr>
              <a:t> to here</a:t>
            </a:r>
          </a:p>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13</a:t>
            </a:fld>
            <a:endParaRPr kumimoji="1" lang="ja-JP" altLang="en-US"/>
          </a:p>
        </p:txBody>
      </p:sp>
    </p:spTree>
    <p:extLst>
      <p:ext uri="{BB962C8B-B14F-4D97-AF65-F5344CB8AC3E}">
        <p14:creationId xmlns:p14="http://schemas.microsoft.com/office/powerpoint/2010/main" val="2207587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Group of 3-4</a:t>
            </a:r>
            <a:r>
              <a:rPr kumimoji="1" lang="en-US" altLang="ja-JP" baseline="0" dirty="0" smtClean="0"/>
              <a:t> people.  First person shares a story to the second person.  Second person shares the story to a third person, and says what they think about the story.  Third person passes the story back.  Don’t listen in, and think about what is being said at each stage as the story passes.  You have 2 minutes.</a:t>
            </a:r>
          </a:p>
          <a:p>
            <a:endParaRPr kumimoji="1" lang="en-US" altLang="ja-JP" baseline="0" dirty="0" smtClean="0"/>
          </a:p>
          <a:p>
            <a:r>
              <a:rPr kumimoji="1" lang="en-US" altLang="ja-JP" baseline="0" dirty="0" smtClean="0"/>
              <a:t>First person might say, I met my first friend in primary school because we had the same interest in kicking footballs and teenage mutant ninja turtles.  Next person might say ‘this person made friends with others because of sports and the show teenage mutant ninja turtles’  the last group will reply to the story teller and say ‘I hear you make friends with people who like sports and cartoons’</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14</a:t>
            </a:fld>
            <a:endParaRPr kumimoji="1" lang="ja-JP" altLang="en-US"/>
          </a:p>
        </p:txBody>
      </p:sp>
    </p:spTree>
    <p:extLst>
      <p:ext uri="{BB962C8B-B14F-4D97-AF65-F5344CB8AC3E}">
        <p14:creationId xmlns:p14="http://schemas.microsoft.com/office/powerpoint/2010/main" val="200277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15</a:t>
            </a:fld>
            <a:endParaRPr kumimoji="1" lang="ja-JP" altLang="en-US"/>
          </a:p>
        </p:txBody>
      </p:sp>
    </p:spTree>
    <p:extLst>
      <p:ext uri="{BB962C8B-B14F-4D97-AF65-F5344CB8AC3E}">
        <p14:creationId xmlns:p14="http://schemas.microsoft.com/office/powerpoint/2010/main" val="755091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a:t>
            </a:r>
            <a:r>
              <a:rPr kumimoji="1" lang="en-US" altLang="ja-JP" baseline="0" dirty="0" smtClean="0"/>
              <a:t> one really knows each other, but the opinion we form of others becomes critical.  If you can understand how this happens, it can make you better understand social situations.  I have learned about how judging people, and people who judge, don’t really make good connections.  They just get better at judging others.  The old Rumi quote, ‘Those who want perfect friends, get no friends’.</a:t>
            </a:r>
          </a:p>
          <a:p>
            <a:endParaRPr kumimoji="1" lang="en-US" altLang="ja-JP" baseline="0" dirty="0" smtClean="0"/>
          </a:p>
          <a:p>
            <a:r>
              <a:rPr kumimoji="1" lang="en-US" altLang="ja-JP" baseline="0" dirty="0" smtClean="0"/>
              <a:t>Or the quote, great minds discuss ideas, average minds discuss events, small minds discuss other people.</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16</a:t>
            </a:fld>
            <a:endParaRPr kumimoji="1" lang="ja-JP" altLang="en-US"/>
          </a:p>
        </p:txBody>
      </p:sp>
    </p:spTree>
    <p:extLst>
      <p:ext uri="{BB962C8B-B14F-4D97-AF65-F5344CB8AC3E}">
        <p14:creationId xmlns:p14="http://schemas.microsoft.com/office/powerpoint/2010/main" val="86182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Have you ever</a:t>
            </a:r>
            <a:r>
              <a:rPr kumimoji="1" lang="en-US" altLang="ja-JP" baseline="0" dirty="0" smtClean="0"/>
              <a:t> said something in conversation, then thinking about it later, you </a:t>
            </a:r>
            <a:r>
              <a:rPr kumimoji="1" lang="en-US" altLang="ja-JP" baseline="0" dirty="0" err="1" smtClean="0"/>
              <a:t>realise</a:t>
            </a:r>
            <a:r>
              <a:rPr kumimoji="1" lang="en-US" altLang="ja-JP" baseline="0" dirty="0" smtClean="0"/>
              <a:t> you could have had said something much better?  It’s a universal feeling, and this activity is suppose to make you feel that.  Lessons and examples like this made me consider what I was saying.  My mother and father and a lot of people around me growing up would always tell me to think about what I was saying, and it was because I lacked maturity.  It just takes time with some people.  Thinking about the grammar we use in language also makes you more considerate of what is being said, and the direction of the information you give.</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17</a:t>
            </a:fld>
            <a:endParaRPr kumimoji="1" lang="ja-JP" altLang="en-US"/>
          </a:p>
        </p:txBody>
      </p:sp>
    </p:spTree>
    <p:extLst>
      <p:ext uri="{BB962C8B-B14F-4D97-AF65-F5344CB8AC3E}">
        <p14:creationId xmlns:p14="http://schemas.microsoft.com/office/powerpoint/2010/main" val="2942154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Try and give an example</a:t>
            </a:r>
            <a:r>
              <a:rPr kumimoji="1" lang="en-US" altLang="ja-JP" baseline="0" dirty="0" smtClean="0"/>
              <a:t> for one or two of the above.</a:t>
            </a:r>
          </a:p>
          <a:p>
            <a:pPr marL="228600" indent="-228600">
              <a:buAutoNum type="arabicPeriod"/>
            </a:pPr>
            <a:r>
              <a:rPr kumimoji="1" lang="en-US" altLang="ja-JP" baseline="0" dirty="0" smtClean="0"/>
              <a:t>Know straight away what is the negative response, and avoid it.  Is Kanji difficult to learn?  No, its interesting.  </a:t>
            </a:r>
          </a:p>
          <a:p>
            <a:pPr marL="228600" indent="-228600">
              <a:buAutoNum type="arabicPeriod"/>
            </a:pPr>
            <a:r>
              <a:rPr kumimoji="1" lang="en-US" altLang="ja-JP" baseline="0" dirty="0" smtClean="0"/>
              <a:t>Sharing the things you like. Agree with people, show agreement etc.</a:t>
            </a:r>
          </a:p>
          <a:p>
            <a:pPr marL="228600" indent="-228600">
              <a:buAutoNum type="arabicPeriod"/>
            </a:pPr>
            <a:r>
              <a:rPr kumimoji="1" lang="en-US" altLang="ja-JP" baseline="0" dirty="0" smtClean="0"/>
              <a:t>One of the only reasons you are going to like someone on different levels, including friendship levels, is because you think someone is like you.  We both like </a:t>
            </a:r>
            <a:r>
              <a:rPr kumimoji="1" lang="en-US" altLang="ja-JP" baseline="0" dirty="0" smtClean="0"/>
              <a:t>the same food and music.</a:t>
            </a:r>
            <a:endParaRPr kumimoji="1" lang="en-US" altLang="ja-JP" baseline="0" dirty="0" smtClean="0"/>
          </a:p>
          <a:p>
            <a:pPr marL="228600" indent="-228600">
              <a:buAutoNum type="arabicPeriod"/>
            </a:pPr>
            <a:r>
              <a:rPr kumimoji="1" lang="en-US" altLang="ja-JP" baseline="0" dirty="0" smtClean="0"/>
              <a:t>I went to the supermarket after 6.30pm like you said, and bought half price sushi and it was awesome.  Thank you.  Let others know they are helpful.</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18</a:t>
            </a:fld>
            <a:endParaRPr kumimoji="1" lang="ja-JP" altLang="en-US"/>
          </a:p>
        </p:txBody>
      </p:sp>
    </p:spTree>
    <p:extLst>
      <p:ext uri="{BB962C8B-B14F-4D97-AF65-F5344CB8AC3E}">
        <p14:creationId xmlns:p14="http://schemas.microsoft.com/office/powerpoint/2010/main" val="1671980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err="1" smtClean="0"/>
              <a:t>Ive</a:t>
            </a:r>
            <a:r>
              <a:rPr kumimoji="1" lang="en-US" altLang="ja-JP" baseline="0" dirty="0" smtClean="0"/>
              <a:t> been asked why people in my home country are so fat.  Eating styles, and the types of food.  Its something i:d like to talk about, and compare.  I will make a negative conversation like that an interesting conversation.  Aren’t sumo wrestlers considered attractive for their awesome girth?</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19</a:t>
            </a:fld>
            <a:endParaRPr kumimoji="1" lang="ja-JP" altLang="en-US"/>
          </a:p>
        </p:txBody>
      </p:sp>
    </p:spTree>
    <p:extLst>
      <p:ext uri="{BB962C8B-B14F-4D97-AF65-F5344CB8AC3E}">
        <p14:creationId xmlns:p14="http://schemas.microsoft.com/office/powerpoint/2010/main" val="277370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 First year ALTs.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 Second year ALTs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4. 3/ 4/ 5 year</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5. City ALTs  / Country ALTs / between city and country/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6. Australian ALTs, NZ ALTs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7. Beginner Japanese Level / Intermediate Level / Advanced Level</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8. Under 25 years old / between 25 and 30 / Over 30 years old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9. Enjoys Study / Doesn’t enjoy Study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10. Has made good connections with people in japan already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11. If you want to have more involvement with the community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12. If you want to learn a few tips and tricks for networking</a:t>
            </a:r>
            <a:r>
              <a:rPr kumimoji="1" lang="en-US" altLang="ja-JP" sz="1200" kern="1200" baseline="0" dirty="0" smtClean="0">
                <a:solidFill>
                  <a:schemeClr val="tx1"/>
                </a:solidFill>
                <a:effectLst/>
                <a:latin typeface="+mn-lt"/>
                <a:ea typeface="+mn-ea"/>
                <a:cs typeface="+mn-cs"/>
              </a:rPr>
              <a:t> and communicating</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a:t>
            </a:fld>
            <a:endParaRPr kumimoji="1" lang="ja-JP" altLang="en-US"/>
          </a:p>
        </p:txBody>
      </p:sp>
    </p:spTree>
    <p:extLst>
      <p:ext uri="{BB962C8B-B14F-4D97-AF65-F5344CB8AC3E}">
        <p14:creationId xmlns:p14="http://schemas.microsoft.com/office/powerpoint/2010/main" val="217588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21 minutes</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20</a:t>
            </a:fld>
            <a:endParaRPr kumimoji="1" lang="ja-JP" altLang="en-US"/>
          </a:p>
        </p:txBody>
      </p:sp>
    </p:spTree>
    <p:extLst>
      <p:ext uri="{BB962C8B-B14F-4D97-AF65-F5344CB8AC3E}">
        <p14:creationId xmlns:p14="http://schemas.microsoft.com/office/powerpoint/2010/main" val="180868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Prior</a:t>
            </a:r>
            <a:r>
              <a:rPr kumimoji="1" lang="en-US" altLang="ja-JP" baseline="0" dirty="0" smtClean="0"/>
              <a:t> to coming to japan, all of the jobs </a:t>
            </a:r>
            <a:r>
              <a:rPr kumimoji="1" lang="en-US" altLang="ja-JP" baseline="0" dirty="0" err="1" smtClean="0"/>
              <a:t>ive</a:t>
            </a:r>
            <a:r>
              <a:rPr kumimoji="1" lang="en-US" altLang="ja-JP" baseline="0" dirty="0" smtClean="0"/>
              <a:t> had require strong communication that </a:t>
            </a:r>
            <a:r>
              <a:rPr kumimoji="1" lang="en-US" altLang="ja-JP" baseline="0" dirty="0" err="1" smtClean="0"/>
              <a:t>ive</a:t>
            </a:r>
            <a:r>
              <a:rPr kumimoji="1" lang="en-US" altLang="ja-JP" baseline="0" dirty="0" smtClean="0"/>
              <a:t> learned from many mistakes.  First being a school teacher, always being a football/soccer referee and working in government jobs with senior executives.  I don’t like saying that I teach </a:t>
            </a:r>
            <a:r>
              <a:rPr kumimoji="1" lang="en-US" altLang="ja-JP" baseline="0" dirty="0" err="1" smtClean="0"/>
              <a:t>english</a:t>
            </a:r>
            <a:r>
              <a:rPr kumimoji="1" lang="en-US" altLang="ja-JP" baseline="0" dirty="0" smtClean="0"/>
              <a:t>, particularly because its not a popular subject in a country school, instead I say I teach communication.  There is a lot you can learn about the </a:t>
            </a:r>
            <a:r>
              <a:rPr kumimoji="1" lang="en-US" altLang="ja-JP" baseline="0" dirty="0" err="1" smtClean="0"/>
              <a:t>japanese</a:t>
            </a:r>
            <a:r>
              <a:rPr kumimoji="1" lang="en-US" altLang="ja-JP" baseline="0" dirty="0" smtClean="0"/>
              <a:t> language from learning </a:t>
            </a:r>
            <a:r>
              <a:rPr kumimoji="1" lang="en-US" altLang="ja-JP" baseline="0" dirty="0" err="1" smtClean="0"/>
              <a:t>english</a:t>
            </a:r>
            <a:r>
              <a:rPr kumimoji="1" lang="en-US" altLang="ja-JP" baseline="0" dirty="0" smtClean="0"/>
              <a:t>, and </a:t>
            </a:r>
            <a:r>
              <a:rPr kumimoji="1" lang="en-US" altLang="ja-JP" baseline="0" dirty="0" err="1" smtClean="0"/>
              <a:t>im</a:t>
            </a:r>
            <a:r>
              <a:rPr kumimoji="1" lang="en-US" altLang="ja-JP" baseline="0" dirty="0" smtClean="0"/>
              <a:t> learning plenty about </a:t>
            </a:r>
            <a:r>
              <a:rPr kumimoji="1" lang="en-US" altLang="ja-JP" baseline="0" dirty="0" err="1" smtClean="0"/>
              <a:t>english</a:t>
            </a:r>
            <a:r>
              <a:rPr kumimoji="1" lang="en-US" altLang="ja-JP" baseline="0" dirty="0" smtClean="0"/>
              <a:t> from studying </a:t>
            </a:r>
            <a:r>
              <a:rPr kumimoji="1" lang="en-US" altLang="ja-JP" baseline="0" dirty="0" err="1" smtClean="0"/>
              <a:t>japanese</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21</a:t>
            </a:fld>
            <a:endParaRPr kumimoji="1" lang="ja-JP" altLang="en-US"/>
          </a:p>
        </p:txBody>
      </p:sp>
    </p:spTree>
    <p:extLst>
      <p:ext uri="{BB962C8B-B14F-4D97-AF65-F5344CB8AC3E}">
        <p14:creationId xmlns:p14="http://schemas.microsoft.com/office/powerpoint/2010/main" val="1575101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a:t>
            </a:r>
            <a:r>
              <a:rPr kumimoji="1" lang="en-US" altLang="ja-JP" baseline="0" dirty="0" smtClean="0"/>
              <a:t> worked in local government in disaster operations.  My boss was previously an advanced naval warfare officer from the navy, so he had unique skills for crisis communication and high level operative communication for controlling ships loaded with missiles and human lives among other things.  When he would listen to you, his eyes would move rapidly to follow your text, and his face would show the information I was presenting him being absorbed.  He could reply simply, and fantastically to everything.  His listening was so powerful and presented, it made me want to be a better listener.</a:t>
            </a:r>
          </a:p>
          <a:p>
            <a:r>
              <a:rPr kumimoji="1" lang="en-US" altLang="ja-JP" baseline="0" dirty="0" smtClean="0"/>
              <a:t>Speaking, like I am now, gives you the satisfaction of hearing your own voice.  But listening, you need to react and make results</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22</a:t>
            </a:fld>
            <a:endParaRPr kumimoji="1" lang="ja-JP" altLang="en-US"/>
          </a:p>
        </p:txBody>
      </p:sp>
    </p:spTree>
    <p:extLst>
      <p:ext uri="{BB962C8B-B14F-4D97-AF65-F5344CB8AC3E}">
        <p14:creationId xmlns:p14="http://schemas.microsoft.com/office/powerpoint/2010/main" val="1462354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Story about meeting</a:t>
            </a:r>
            <a:r>
              <a:rPr kumimoji="1" lang="en-US" altLang="ja-JP" baseline="0" dirty="0" smtClean="0"/>
              <a:t> </a:t>
            </a:r>
            <a:r>
              <a:rPr kumimoji="1" lang="en-US" altLang="ja-JP" baseline="0" dirty="0" err="1" smtClean="0"/>
              <a:t>Kumi</a:t>
            </a:r>
            <a:r>
              <a:rPr kumimoji="1" lang="en-US" altLang="ja-JP" baseline="0" dirty="0" smtClean="0"/>
              <a:t>.  She worked for a wedding agency, so was very polite</a:t>
            </a:r>
            <a:r>
              <a:rPr kumimoji="1" lang="en-US" altLang="ja-JP" baseline="0" dirty="0" smtClean="0"/>
              <a:t>.  We continue as friends today, and I learn constantly from her communication about being polite and respectful in conversation.</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23</a:t>
            </a:fld>
            <a:endParaRPr kumimoji="1" lang="ja-JP" altLang="en-US"/>
          </a:p>
        </p:txBody>
      </p:sp>
    </p:spTree>
    <p:extLst>
      <p:ext uri="{BB962C8B-B14F-4D97-AF65-F5344CB8AC3E}">
        <p14:creationId xmlns:p14="http://schemas.microsoft.com/office/powerpoint/2010/main" val="1286303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want this presentation to be</a:t>
            </a:r>
            <a:r>
              <a:rPr kumimoji="1" lang="en-US" altLang="ja-JP" baseline="0" dirty="0" smtClean="0"/>
              <a:t> as much about experiences worth sharing with you.  As often as possible, </a:t>
            </a:r>
            <a:r>
              <a:rPr kumimoji="1" lang="en-US" altLang="ja-JP" baseline="0" dirty="0" err="1" smtClean="0"/>
              <a:t>im</a:t>
            </a:r>
            <a:r>
              <a:rPr kumimoji="1" lang="en-US" altLang="ja-JP" baseline="0" dirty="0" smtClean="0"/>
              <a:t> sure you are sharing your experiences with friends and family back home, maybe other ALTs.  </a:t>
            </a:r>
            <a:r>
              <a:rPr kumimoji="1" lang="en-US" altLang="ja-JP" baseline="0" dirty="0" err="1" smtClean="0"/>
              <a:t>Ive</a:t>
            </a:r>
            <a:r>
              <a:rPr kumimoji="1" lang="en-US" altLang="ja-JP" baseline="0" dirty="0" smtClean="0"/>
              <a:t> seen presentations in a previous role where a senior executive was showing photos of his boat and 4-wheel drive to us, and it was awful.  Instead, I talk and share my experiences and considerations, because it what I want you to learn from and make your own.  Be influential in your communication style.</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24</a:t>
            </a:fld>
            <a:endParaRPr kumimoji="1" lang="ja-JP" altLang="en-US"/>
          </a:p>
        </p:txBody>
      </p:sp>
    </p:spTree>
    <p:extLst>
      <p:ext uri="{BB962C8B-B14F-4D97-AF65-F5344CB8AC3E}">
        <p14:creationId xmlns:p14="http://schemas.microsoft.com/office/powerpoint/2010/main" val="276964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Crowd</a:t>
            </a:r>
            <a:r>
              <a:rPr kumimoji="1" lang="en-US" altLang="ja-JP" baseline="0" dirty="0" smtClean="0"/>
              <a:t> work.  Point out someone in the crowd.  Say that they look exactly like my sister, and for that reason, we cannot be friends.  Being put on the spot creates awkwardness, and this can be done to you, or you can do it to others.  If you can recognize awkwardness being created, you can have control of communication.</a:t>
            </a:r>
          </a:p>
          <a:p>
            <a:endParaRPr kumimoji="1" lang="en-US" altLang="ja-JP" baseline="0" dirty="0" smtClean="0"/>
          </a:p>
          <a:p>
            <a:r>
              <a:rPr kumimoji="1" lang="en-US" altLang="ja-JP" baseline="0" dirty="0" smtClean="0"/>
              <a:t>Silence can be awkward, but knowing the power of silence, you can take it somewhere.  If </a:t>
            </a:r>
            <a:r>
              <a:rPr kumimoji="1" lang="en-US" altLang="ja-JP" baseline="0" dirty="0" err="1" smtClean="0"/>
              <a:t>im</a:t>
            </a:r>
            <a:r>
              <a:rPr kumimoji="1" lang="en-US" altLang="ja-JP" baseline="0" dirty="0" smtClean="0"/>
              <a:t> in a silent situation, I change the environment first.</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25</a:t>
            </a:fld>
            <a:endParaRPr kumimoji="1" lang="ja-JP" altLang="en-US"/>
          </a:p>
        </p:txBody>
      </p:sp>
    </p:spTree>
    <p:extLst>
      <p:ext uri="{BB962C8B-B14F-4D97-AF65-F5344CB8AC3E}">
        <p14:creationId xmlns:p14="http://schemas.microsoft.com/office/powerpoint/2010/main" val="570356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Senpai</a:t>
            </a:r>
            <a:r>
              <a:rPr kumimoji="1" lang="en-US" altLang="ja-JP" dirty="0" smtClean="0"/>
              <a:t> introduced</a:t>
            </a:r>
            <a:r>
              <a:rPr kumimoji="1" lang="en-US" altLang="ja-JP" baseline="0" dirty="0" smtClean="0"/>
              <a:t> me to someone and said this person has no girlfriend.  It was an awful introduction.  I corrected him and said that he could have said that the person would make a great partner, and </a:t>
            </a:r>
            <a:r>
              <a:rPr kumimoji="1" lang="en-US" altLang="ja-JP" baseline="0" dirty="0" err="1" smtClean="0"/>
              <a:t>hes</a:t>
            </a:r>
            <a:r>
              <a:rPr kumimoji="1" lang="en-US" altLang="ja-JP" baseline="0" dirty="0" smtClean="0"/>
              <a:t> the nicest person around here.  Talking other people up is respectful to both you and the receiver.  Not many people do this, and it is an art to do it simply without over flattering the person.</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26</a:t>
            </a:fld>
            <a:endParaRPr kumimoji="1" lang="ja-JP" altLang="en-US"/>
          </a:p>
        </p:txBody>
      </p:sp>
    </p:spTree>
    <p:extLst>
      <p:ext uri="{BB962C8B-B14F-4D97-AF65-F5344CB8AC3E}">
        <p14:creationId xmlns:p14="http://schemas.microsoft.com/office/powerpoint/2010/main" val="409860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(Can cut this slide, and the next that supports it)</a:t>
            </a:r>
          </a:p>
          <a:p>
            <a:r>
              <a:rPr kumimoji="1" lang="en-US" altLang="ja-JP" dirty="0" smtClean="0"/>
              <a:t>English Mode and Japanese mode means knowing when to use </a:t>
            </a:r>
            <a:r>
              <a:rPr kumimoji="1" lang="en-US" altLang="ja-JP" dirty="0" err="1" smtClean="0"/>
              <a:t>english</a:t>
            </a:r>
            <a:r>
              <a:rPr kumimoji="1" lang="en-US" altLang="ja-JP" dirty="0" smtClean="0"/>
              <a:t> or your foreign ability contextually.</a:t>
            </a:r>
          </a:p>
          <a:p>
            <a:r>
              <a:rPr kumimoji="1" lang="en-US" altLang="ja-JP" dirty="0" smtClean="0"/>
              <a:t>Soft tennis story.  I am surrounded by seniors while playing soft</a:t>
            </a:r>
            <a:r>
              <a:rPr kumimoji="1" lang="en-US" altLang="ja-JP" baseline="0" dirty="0" smtClean="0"/>
              <a:t> tennis on Friday night.  They will try and use the basic </a:t>
            </a:r>
            <a:r>
              <a:rPr kumimoji="1" lang="en-US" altLang="ja-JP" baseline="0" dirty="0" err="1" smtClean="0"/>
              <a:t>english</a:t>
            </a:r>
            <a:r>
              <a:rPr kumimoji="1" lang="en-US" altLang="ja-JP" baseline="0" dirty="0" smtClean="0"/>
              <a:t> they know.  ‘very good’ etc.  One time a student from high school joined.  While they were giving feedback in Japanese, I added afterwards some feedback in </a:t>
            </a:r>
            <a:r>
              <a:rPr kumimoji="1" lang="en-US" altLang="ja-JP" baseline="0" dirty="0" err="1" smtClean="0"/>
              <a:t>english</a:t>
            </a:r>
            <a:r>
              <a:rPr kumimoji="1" lang="en-US" altLang="ja-JP" baseline="0" dirty="0" smtClean="0"/>
              <a:t>, something no one could understand because of the language barrier.  But the attitude and the body language I used gave them hints to what I was saying, and they knew it was the same thing but in </a:t>
            </a:r>
            <a:r>
              <a:rPr kumimoji="1" lang="en-US" altLang="ja-JP" baseline="0" dirty="0" err="1" smtClean="0"/>
              <a:t>english</a:t>
            </a:r>
            <a:r>
              <a:rPr kumimoji="1" lang="en-US" altLang="ja-JP" baseline="0" dirty="0" smtClean="0"/>
              <a:t>.  My point was to prove communication is similar, language is different, and to be </a:t>
            </a:r>
            <a:r>
              <a:rPr kumimoji="1" lang="en-US" altLang="ja-JP" baseline="0" dirty="0" err="1" smtClean="0"/>
              <a:t>english</a:t>
            </a:r>
            <a:r>
              <a:rPr kumimoji="1" lang="en-US" altLang="ja-JP" baseline="0" dirty="0" smtClean="0"/>
              <a:t> at the appropriate time.</a:t>
            </a:r>
          </a:p>
          <a:p>
            <a:endParaRPr kumimoji="1" lang="en-US" altLang="ja-JP" baseline="0" dirty="0" smtClean="0"/>
          </a:p>
          <a:p>
            <a:r>
              <a:rPr kumimoji="1" lang="en-US" altLang="ja-JP" baseline="0" dirty="0" smtClean="0"/>
              <a:t>Show you are one of the group, outlast.  I cannot drink like Japanese people drink.  I usually switch to </a:t>
            </a:r>
            <a:r>
              <a:rPr kumimoji="1" lang="en-US" altLang="ja-JP" baseline="0" dirty="0" err="1" smtClean="0"/>
              <a:t>ocha</a:t>
            </a:r>
            <a:r>
              <a:rPr kumimoji="1" lang="en-US" altLang="ja-JP" baseline="0" dirty="0" smtClean="0"/>
              <a:t> after the first 2 beers.  I will listen to conversations in </a:t>
            </a:r>
            <a:r>
              <a:rPr kumimoji="1" lang="en-US" altLang="ja-JP" baseline="0" dirty="0" err="1" smtClean="0"/>
              <a:t>izakayas</a:t>
            </a:r>
            <a:r>
              <a:rPr kumimoji="1" lang="en-US" altLang="ja-JP" baseline="0" dirty="0" smtClean="0"/>
              <a:t> with my teachers until past the time I really want to go home, and I can enjoy the company I am with, despite not being able to understand them.  I wouldn’t have done this back home in </a:t>
            </a:r>
            <a:r>
              <a:rPr kumimoji="1" lang="en-US" altLang="ja-JP" baseline="0" dirty="0" err="1" smtClean="0"/>
              <a:t>australia</a:t>
            </a:r>
            <a:r>
              <a:rPr kumimoji="1" lang="en-US" altLang="ja-JP" baseline="0" dirty="0" smtClean="0"/>
              <a:t>.  It’s a new environment, its time and the place to experience this way of life.</a:t>
            </a:r>
          </a:p>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27</a:t>
            </a:fld>
            <a:endParaRPr kumimoji="1" lang="ja-JP" altLang="en-US"/>
          </a:p>
        </p:txBody>
      </p:sp>
    </p:spTree>
    <p:extLst>
      <p:ext uri="{BB962C8B-B14F-4D97-AF65-F5344CB8AC3E}">
        <p14:creationId xmlns:p14="http://schemas.microsoft.com/office/powerpoint/2010/main" val="236137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a:t>
            </a:r>
            <a:r>
              <a:rPr kumimoji="1" lang="en-US" altLang="ja-JP" baseline="0" dirty="0" smtClean="0"/>
              <a:t> asked students to teach me Japanese, and they taught me what is wrong with my body shape.</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28</a:t>
            </a:fld>
            <a:endParaRPr kumimoji="1" lang="ja-JP" altLang="en-US"/>
          </a:p>
        </p:txBody>
      </p:sp>
    </p:spTree>
    <p:extLst>
      <p:ext uri="{BB962C8B-B14F-4D97-AF65-F5344CB8AC3E}">
        <p14:creationId xmlns:p14="http://schemas.microsoft.com/office/powerpoint/2010/main" val="3931071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All students</a:t>
            </a:r>
            <a:r>
              <a:rPr kumimoji="1" lang="en-US" altLang="ja-JP" baseline="0" dirty="0" smtClean="0"/>
              <a:t> have a hobby or club they belong to, and often the love for that activity stays with them for life.  Teachers who were awesome at volleyball become volleyball teachers, etc.  Use them for what you want to learn, and can share learning with.</a:t>
            </a:r>
            <a:endParaRPr kumimoji="1" lang="en-US" altLang="ja-JP" dirty="0" smtClean="0"/>
          </a:p>
          <a:p>
            <a:r>
              <a:rPr kumimoji="1" lang="en-US" altLang="ja-JP" dirty="0" smtClean="0"/>
              <a:t>Choose one teacher in the staff room and use</a:t>
            </a:r>
            <a:r>
              <a:rPr kumimoji="1" lang="en-US" altLang="ja-JP" baseline="0" dirty="0" smtClean="0"/>
              <a:t> them as a role model for your dress code.  Not too much, not too casual.</a:t>
            </a:r>
          </a:p>
          <a:p>
            <a:r>
              <a:rPr kumimoji="1" lang="en-US" altLang="ja-JP" baseline="0" dirty="0" smtClean="0"/>
              <a:t>Ask </a:t>
            </a:r>
            <a:r>
              <a:rPr kumimoji="1" lang="en-US" altLang="ja-JP" baseline="0" dirty="0" err="1" smtClean="0"/>
              <a:t>google</a:t>
            </a:r>
            <a:r>
              <a:rPr kumimoji="1" lang="en-US" altLang="ja-JP" baseline="0" dirty="0" smtClean="0"/>
              <a:t>, </a:t>
            </a:r>
            <a:r>
              <a:rPr kumimoji="1" lang="en-US" altLang="ja-JP" baseline="0" dirty="0" err="1" smtClean="0"/>
              <a:t>wikipedia</a:t>
            </a:r>
            <a:r>
              <a:rPr kumimoji="1" lang="en-US" altLang="ja-JP" baseline="0" dirty="0" smtClean="0"/>
              <a:t>, </a:t>
            </a:r>
            <a:r>
              <a:rPr kumimoji="1" lang="en-US" altLang="ja-JP" baseline="0" dirty="0" err="1" smtClean="0"/>
              <a:t>youtube</a:t>
            </a:r>
            <a:r>
              <a:rPr kumimoji="1" lang="en-US" altLang="ja-JP" baseline="0" dirty="0" smtClean="0"/>
              <a:t> before you ask your JTE or </a:t>
            </a:r>
            <a:r>
              <a:rPr kumimoji="1" lang="en-US" altLang="ja-JP" baseline="0" dirty="0" err="1" smtClean="0"/>
              <a:t>kyoto</a:t>
            </a:r>
            <a:r>
              <a:rPr kumimoji="1" lang="en-US" altLang="ja-JP" baseline="0" dirty="0" smtClean="0"/>
              <a:t> sensei.  What is </a:t>
            </a:r>
            <a:r>
              <a:rPr kumimoji="1" lang="en-US" altLang="ja-JP" baseline="0" dirty="0" err="1" smtClean="0"/>
              <a:t>Setsubun</a:t>
            </a:r>
            <a:r>
              <a:rPr kumimoji="1" lang="en-US" altLang="ja-JP" baseline="0" dirty="0" smtClean="0"/>
              <a:t>?  Wikipedia it, and then tell them you know.  Think about the questions you are going to ask and if you can find it elsewhere.  Google and Wikipedia should be your best friend while here.</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29</a:t>
            </a:fld>
            <a:endParaRPr kumimoji="1" lang="ja-JP" altLang="en-US"/>
          </a:p>
        </p:txBody>
      </p:sp>
    </p:spTree>
    <p:extLst>
      <p:ext uri="{BB962C8B-B14F-4D97-AF65-F5344CB8AC3E}">
        <p14:creationId xmlns:p14="http://schemas.microsoft.com/office/powerpoint/2010/main" val="188522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About me.  From </a:t>
            </a:r>
            <a:r>
              <a:rPr kumimoji="1" lang="en-US" altLang="ja-JP" dirty="0" err="1" smtClean="0"/>
              <a:t>Kamigoto</a:t>
            </a:r>
            <a:r>
              <a:rPr kumimoji="1" lang="en-US" altLang="ja-JP" dirty="0" smtClean="0"/>
              <a:t>, small population, I teach high school </a:t>
            </a:r>
            <a:r>
              <a:rPr kumimoji="1" lang="en-US" altLang="ja-JP" dirty="0" err="1" smtClean="0"/>
              <a:t>english</a:t>
            </a:r>
            <a:r>
              <a:rPr kumimoji="1" lang="en-US" altLang="ja-JP" dirty="0" smtClean="0"/>
              <a:t> communication at two schools, 5 ALTs on the island and it</a:t>
            </a:r>
            <a:r>
              <a:rPr kumimoji="1" lang="en-US" altLang="ja-JP" baseline="0" dirty="0" smtClean="0"/>
              <a:t> has been easy to meet a variety of people in a small population.</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3</a:t>
            </a:fld>
            <a:endParaRPr kumimoji="1" lang="ja-JP" altLang="en-US"/>
          </a:p>
        </p:txBody>
      </p:sp>
    </p:spTree>
    <p:extLst>
      <p:ext uri="{BB962C8B-B14F-4D97-AF65-F5344CB8AC3E}">
        <p14:creationId xmlns:p14="http://schemas.microsoft.com/office/powerpoint/2010/main" val="4240535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30</a:t>
            </a:fld>
            <a:endParaRPr kumimoji="1" lang="ja-JP" altLang="en-US"/>
          </a:p>
        </p:txBody>
      </p:sp>
    </p:spTree>
    <p:extLst>
      <p:ext uri="{BB962C8B-B14F-4D97-AF65-F5344CB8AC3E}">
        <p14:creationId xmlns:p14="http://schemas.microsoft.com/office/powerpoint/2010/main" val="784559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t>
            </a:r>
            <a:r>
              <a:rPr kumimoji="1" lang="en-US" altLang="ja-JP" baseline="0" dirty="0" smtClean="0"/>
              <a:t> this chapter I want to talk about using cultural differences to benefit, and by being naturally unique because of peoples impressions of your home country.</a:t>
            </a:r>
          </a:p>
          <a:p>
            <a:endParaRPr kumimoji="1" lang="en-US" altLang="ja-JP" baseline="0" dirty="0" smtClean="0"/>
          </a:p>
          <a:p>
            <a:r>
              <a:rPr kumimoji="1" lang="en-US" altLang="ja-JP" baseline="0" dirty="0" smtClean="0"/>
              <a:t>Often you might be seen with the same eyes that judged your predecessor, and people easily expect you to be the same.  It happens with young people in the workforce in Australia.  A company hires a 20 year old intern, they do nothing and ask a lot of questions and request a lot of holiday time off, so all other young people entering that company get painted with the same brush.</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31</a:t>
            </a:fld>
            <a:endParaRPr kumimoji="1" lang="ja-JP" altLang="en-US"/>
          </a:p>
        </p:txBody>
      </p:sp>
    </p:spTree>
    <p:extLst>
      <p:ext uri="{BB962C8B-B14F-4D97-AF65-F5344CB8AC3E}">
        <p14:creationId xmlns:p14="http://schemas.microsoft.com/office/powerpoint/2010/main" val="426548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solidFill>
                  <a:srgbClr val="FF0000"/>
                </a:solidFill>
              </a:rPr>
              <a:t>One </a:t>
            </a:r>
            <a:r>
              <a:rPr lang="en-US" altLang="ja-JP" dirty="0" smtClean="0">
                <a:solidFill>
                  <a:srgbClr val="FF0000"/>
                </a:solidFill>
              </a:rPr>
              <a:t>school was better than the other.  I didn’t want it</a:t>
            </a:r>
            <a:r>
              <a:rPr lang="en-US" altLang="ja-JP" baseline="0" dirty="0" smtClean="0">
                <a:solidFill>
                  <a:srgbClr val="FF0000"/>
                </a:solidFill>
              </a:rPr>
              <a:t> to be like that.  I didn’t feel good connections with my JTEs.  But at lunchtime, I was sitting with a group of teachers that were trying their investigative </a:t>
            </a:r>
            <a:r>
              <a:rPr lang="en-US" altLang="ja-JP" baseline="0" dirty="0" err="1" smtClean="0">
                <a:solidFill>
                  <a:srgbClr val="FF0000"/>
                </a:solidFill>
              </a:rPr>
              <a:t>english</a:t>
            </a:r>
            <a:r>
              <a:rPr lang="en-US" altLang="ja-JP" baseline="0" dirty="0" smtClean="0">
                <a:solidFill>
                  <a:srgbClr val="FF0000"/>
                </a:solidFill>
              </a:rPr>
              <a:t> on me to find out more about where I come from, what my interests are.  Food, hobby, sports etc.  I built up with these teachers, went fishing, played tennis, and spent the time with them to be respectful, considerate and good at compromise, being someone who listens, someone who is different, and someone who can relate.  Because of my connection with those in my team who wanted a connection, their appeal towards me became the appeal of others, so the teachers who didn’t have a good connection to begin with saw the value that others had in me, and followed suit</a:t>
            </a:r>
            <a:r>
              <a:rPr lang="en-US" altLang="ja-JP" baseline="0" dirty="0" smtClean="0">
                <a:solidFill>
                  <a:srgbClr val="FF0000"/>
                </a:solidFill>
              </a:rPr>
              <a:t>.</a:t>
            </a:r>
            <a:endParaRPr lang="en-US" altLang="ja-JP"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32</a:t>
            </a:fld>
            <a:endParaRPr kumimoji="1" lang="ja-JP" altLang="en-US"/>
          </a:p>
        </p:txBody>
      </p:sp>
    </p:spTree>
    <p:extLst>
      <p:ext uri="{BB962C8B-B14F-4D97-AF65-F5344CB8AC3E}">
        <p14:creationId xmlns:p14="http://schemas.microsoft.com/office/powerpoint/2010/main" val="1205341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You are automatically</a:t>
            </a:r>
            <a:r>
              <a:rPr kumimoji="1" lang="en-US" altLang="ja-JP" baseline="0" dirty="0" smtClean="0"/>
              <a:t> interesting to other people in Japan.  Use the feelings they give you as an interesting outside to build your character and profile in Japan.  Always be honest and dependable.  Stay in contact, everyone has email (get a </a:t>
            </a:r>
            <a:r>
              <a:rPr kumimoji="1" lang="en-US" altLang="ja-JP" baseline="0" dirty="0" err="1" smtClean="0"/>
              <a:t>meishi</a:t>
            </a:r>
            <a:r>
              <a:rPr kumimoji="1" lang="en-US" altLang="ja-JP" baseline="0" dirty="0" smtClean="0"/>
              <a:t> business card from a local printing shop or </a:t>
            </a:r>
            <a:r>
              <a:rPr kumimoji="1" lang="en-US" altLang="ja-JP" baseline="0" dirty="0" err="1" smtClean="0"/>
              <a:t>vistaprint</a:t>
            </a:r>
            <a:r>
              <a:rPr kumimoji="1" lang="en-US" altLang="ja-JP" baseline="0" dirty="0" smtClean="0"/>
              <a:t>).  Have the intention of making friends with people like its your purpose of being here in Japan.  </a:t>
            </a:r>
            <a:r>
              <a:rPr kumimoji="1" lang="en-US" altLang="ja-JP" baseline="0" dirty="0" err="1" smtClean="0"/>
              <a:t>Ive</a:t>
            </a:r>
            <a:r>
              <a:rPr kumimoji="1" lang="en-US" altLang="ja-JP" baseline="0" dirty="0" smtClean="0"/>
              <a:t> seen on group </a:t>
            </a:r>
            <a:r>
              <a:rPr kumimoji="1" lang="en-US" altLang="ja-JP" baseline="0" dirty="0" err="1" smtClean="0"/>
              <a:t>facebook</a:t>
            </a:r>
            <a:r>
              <a:rPr kumimoji="1" lang="en-US" altLang="ja-JP" baseline="0" dirty="0" smtClean="0"/>
              <a:t> pages people who have been on the JET </a:t>
            </a:r>
            <a:r>
              <a:rPr kumimoji="1" lang="en-US" altLang="ja-JP" baseline="0" dirty="0" err="1" smtClean="0"/>
              <a:t>programme</a:t>
            </a:r>
            <a:r>
              <a:rPr kumimoji="1" lang="en-US" altLang="ja-JP" baseline="0" dirty="0" smtClean="0"/>
              <a:t> previously who are returning to Japan to see old work colleagues, students and friends they’ve made here.  Let that be you in 10 years from now.</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33</a:t>
            </a:fld>
            <a:endParaRPr kumimoji="1" lang="ja-JP" altLang="en-US"/>
          </a:p>
        </p:txBody>
      </p:sp>
    </p:spTree>
    <p:extLst>
      <p:ext uri="{BB962C8B-B14F-4D97-AF65-F5344CB8AC3E}">
        <p14:creationId xmlns:p14="http://schemas.microsoft.com/office/powerpoint/2010/main" val="2826135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Weatherwoman</a:t>
            </a:r>
            <a:r>
              <a:rPr kumimoji="1" lang="en-US" altLang="ja-JP" baseline="0" dirty="0" smtClean="0"/>
              <a:t> story </a:t>
            </a:r>
            <a:r>
              <a:rPr kumimoji="1" lang="en-US" altLang="ja-JP" baseline="0" dirty="0" smtClean="0"/>
              <a:t>– atartan@iinet.net.au</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34</a:t>
            </a:fld>
            <a:endParaRPr kumimoji="1" lang="ja-JP" altLang="en-US"/>
          </a:p>
        </p:txBody>
      </p:sp>
    </p:spTree>
    <p:extLst>
      <p:ext uri="{BB962C8B-B14F-4D97-AF65-F5344CB8AC3E}">
        <p14:creationId xmlns:p14="http://schemas.microsoft.com/office/powerpoint/2010/main" val="209020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classroom to community workshop will grow in the future for presentations next year.  It was created this year with support and feedback from experienced ALTs and PAs, and some feedback from previous years events about what sort of information and presentations people wanted.</a:t>
            </a:r>
          </a:p>
          <a:p>
            <a:r>
              <a:rPr kumimoji="1" lang="en-US" altLang="ja-JP" baseline="0" dirty="0" smtClean="0"/>
              <a:t>  Take the time between now and next years SDC to think about what you would teach new ALTs, and what experiences you’ve had that could support all ALTs, how the concept of mastery applies to you in your environment and the things you do, and how you represent from abroad in Japan.</a:t>
            </a:r>
          </a:p>
          <a:p>
            <a:endParaRPr kumimoji="1" lang="en-US" altLang="ja-JP" baseline="0" dirty="0" smtClean="0"/>
          </a:p>
          <a:p>
            <a:r>
              <a:rPr kumimoji="1" lang="en-US" altLang="ja-JP" baseline="0" dirty="0" smtClean="0"/>
              <a:t>Take a question or two from the audience here.</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35</a:t>
            </a:fld>
            <a:endParaRPr kumimoji="1" lang="ja-JP" altLang="en-US"/>
          </a:p>
        </p:txBody>
      </p:sp>
    </p:spTree>
    <p:extLst>
      <p:ext uri="{BB962C8B-B14F-4D97-AF65-F5344CB8AC3E}">
        <p14:creationId xmlns:p14="http://schemas.microsoft.com/office/powerpoint/2010/main" val="894915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Identify any</a:t>
            </a:r>
            <a:r>
              <a:rPr kumimoji="1" lang="en-US" altLang="ja-JP" baseline="0" dirty="0" smtClean="0"/>
              <a:t> 3-5 year ALTs, and encourage them to walk around the different groups.  If there is something unique, discuss it openly with the room.</a:t>
            </a:r>
          </a:p>
          <a:p>
            <a:r>
              <a:rPr kumimoji="1" lang="en-US" altLang="ja-JP" baseline="0" dirty="0" smtClean="0"/>
              <a:t>Discussion is really up to the participants.  I want you to continue this workshop using your own experiences to the people around you.  Hopefully you’ve just met someone in this room and you can continue to grow with them in communication as colleagues in the JET community.</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36</a:t>
            </a:fld>
            <a:endParaRPr kumimoji="1" lang="ja-JP" altLang="en-US"/>
          </a:p>
        </p:txBody>
      </p:sp>
    </p:spTree>
    <p:extLst>
      <p:ext uri="{BB962C8B-B14F-4D97-AF65-F5344CB8AC3E}">
        <p14:creationId xmlns:p14="http://schemas.microsoft.com/office/powerpoint/2010/main" val="209020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What did you get out of this presentation?  What questions do you have?</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37</a:t>
            </a:fld>
            <a:endParaRPr kumimoji="1" lang="ja-JP" altLang="en-US"/>
          </a:p>
        </p:txBody>
      </p:sp>
    </p:spTree>
    <p:extLst>
      <p:ext uri="{BB962C8B-B14F-4D97-AF65-F5344CB8AC3E}">
        <p14:creationId xmlns:p14="http://schemas.microsoft.com/office/powerpoint/2010/main" val="89491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I’m going to share some stories, perspectives</a:t>
            </a:r>
            <a:r>
              <a:rPr kumimoji="1" lang="en-US" altLang="ja-JP" baseline="0" dirty="0" smtClean="0"/>
              <a:t> and examples of the journey I have been on in Japan, and how communication has made my job easier and allowed me to connect with more people, creating a network of people to learn from.</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4</a:t>
            </a:fld>
            <a:endParaRPr kumimoji="1" lang="ja-JP" altLang="en-US"/>
          </a:p>
        </p:txBody>
      </p:sp>
    </p:spTree>
    <p:extLst>
      <p:ext uri="{BB962C8B-B14F-4D97-AF65-F5344CB8AC3E}">
        <p14:creationId xmlns:p14="http://schemas.microsoft.com/office/powerpoint/2010/main" val="125146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will talk through the </a:t>
            </a:r>
            <a:r>
              <a:rPr kumimoji="1" lang="en-US" altLang="ja-JP" dirty="0" err="1" smtClean="0"/>
              <a:t>Jiko</a:t>
            </a:r>
            <a:r>
              <a:rPr kumimoji="1" lang="en-US" altLang="ja-JP" dirty="0" smtClean="0"/>
              <a:t> </a:t>
            </a:r>
            <a:r>
              <a:rPr kumimoji="1" lang="en-US" altLang="ja-JP" dirty="0" err="1" smtClean="0"/>
              <a:t>Shoukai</a:t>
            </a:r>
            <a:r>
              <a:rPr kumimoji="1" lang="en-US" altLang="ja-JP" dirty="0" smtClean="0"/>
              <a:t>, and the effect</a:t>
            </a:r>
            <a:r>
              <a:rPr kumimoji="1" lang="en-US" altLang="ja-JP" baseline="0" dirty="0" smtClean="0"/>
              <a:t> it has on you, the concept of mastery and how you can use that for everything, a few communication techniques I want to share, and stories about representing from abroad, and how that makes you interesting.</a:t>
            </a:r>
          </a:p>
          <a:p>
            <a:endParaRPr kumimoji="1" lang="en-US" altLang="ja-JP" baseline="0" dirty="0" smtClean="0"/>
          </a:p>
          <a:p>
            <a:r>
              <a:rPr kumimoji="1" lang="en-US" altLang="ja-JP" baseline="0" dirty="0" smtClean="0"/>
              <a:t>I don’t want to tell you thinks you already know, which is why I did the survey at the beginning, so I better know who </a:t>
            </a:r>
            <a:r>
              <a:rPr kumimoji="1" lang="en-US" altLang="ja-JP" baseline="0" dirty="0" err="1" smtClean="0"/>
              <a:t>im</a:t>
            </a:r>
            <a:r>
              <a:rPr kumimoji="1" lang="en-US" altLang="ja-JP" baseline="0" dirty="0" smtClean="0"/>
              <a:t> working with.  If there is something in this presentation that you already know, please think of it as a refresher, and think how you would explain it better from your perspective to others.</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5</a:t>
            </a:fld>
            <a:endParaRPr kumimoji="1" lang="ja-JP" altLang="en-US"/>
          </a:p>
        </p:txBody>
      </p:sp>
    </p:spTree>
    <p:extLst>
      <p:ext uri="{BB962C8B-B14F-4D97-AF65-F5344CB8AC3E}">
        <p14:creationId xmlns:p14="http://schemas.microsoft.com/office/powerpoint/2010/main" val="298345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What can be remembered from a simple introduction?</a:t>
            </a:r>
            <a:r>
              <a:rPr kumimoji="1" lang="en-US" altLang="ja-JP" baseline="0" dirty="0" smtClean="0"/>
              <a:t> </a:t>
            </a:r>
            <a:r>
              <a:rPr lang="en-US" altLang="ja-JP" strike="noStrike" dirty="0" smtClean="0">
                <a:solidFill>
                  <a:srgbClr val="FF0000"/>
                </a:solidFill>
              </a:rPr>
              <a:t>Who</a:t>
            </a:r>
            <a:r>
              <a:rPr lang="en-US" altLang="ja-JP" strike="noStrike" baseline="0" dirty="0" smtClean="0">
                <a:solidFill>
                  <a:srgbClr val="FF0000"/>
                </a:solidFill>
              </a:rPr>
              <a:t> is good at remembering names?  Who is terrible at remembering names?  Thanks for the extra survey results.  It takes a while to remember </a:t>
            </a:r>
            <a:r>
              <a:rPr lang="en-US" altLang="ja-JP" strike="noStrike" baseline="0" dirty="0" err="1" smtClean="0">
                <a:solidFill>
                  <a:srgbClr val="FF0000"/>
                </a:solidFill>
              </a:rPr>
              <a:t>someones</a:t>
            </a:r>
            <a:r>
              <a:rPr lang="en-US" altLang="ja-JP" strike="noStrike" baseline="0" dirty="0" smtClean="0">
                <a:solidFill>
                  <a:srgbClr val="FF0000"/>
                </a:solidFill>
              </a:rPr>
              <a:t> name, but if you can say that persons name 3 times in a short amount of time, say 10 seconds from the introduction, you have a better chance of putting them in your memory.  You heard from the survey just now that a lot of people are terrible with names, so teach people your names with association.  People will respect you for remembering names.  Especially if it’s a difficult name or foreign names.  People who constantly have their name said incorrectly will respect you even more, and </a:t>
            </a:r>
            <a:r>
              <a:rPr lang="en-US" altLang="ja-JP" strike="noStrike" baseline="0" dirty="0" err="1" smtClean="0">
                <a:solidFill>
                  <a:srgbClr val="FF0000"/>
                </a:solidFill>
              </a:rPr>
              <a:t>you:ll</a:t>
            </a:r>
            <a:r>
              <a:rPr lang="en-US" altLang="ja-JP" strike="noStrike" baseline="0" dirty="0" smtClean="0">
                <a:solidFill>
                  <a:srgbClr val="FF0000"/>
                </a:solidFill>
              </a:rPr>
              <a:t> see this.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trike="noStrike" baseline="0" dirty="0" smtClean="0">
                <a:solidFill>
                  <a:srgbClr val="FF0000"/>
                </a:solidFill>
              </a:rPr>
              <a:t>Its important to like things that others like and fit in.  One time I was driving two staff members home after a party, and they asked me what I do in my spare time.  I said I watch </a:t>
            </a:r>
            <a:r>
              <a:rPr lang="en-US" altLang="ja-JP" strike="noStrike" baseline="0" dirty="0" err="1" smtClean="0">
                <a:solidFill>
                  <a:srgbClr val="FF0000"/>
                </a:solidFill>
              </a:rPr>
              <a:t>youtube</a:t>
            </a:r>
            <a:r>
              <a:rPr lang="en-US" altLang="ja-JP" strike="noStrike" baseline="0" dirty="0" smtClean="0">
                <a:solidFill>
                  <a:srgbClr val="FF0000"/>
                </a:solidFill>
              </a:rPr>
              <a:t>, play online games with friends, and cook.  I asked them both what they do with their spare time, and they both said ‘Study and more work’.  Which of us looks more accountable for the job we do?  From then on, I said ‘I spend time studying and communicating’, reflecting on what I do at home, and that brought about more study and communication at home, rather than the latter.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trike="noStrike" baseline="0" dirty="0" smtClean="0">
                <a:solidFill>
                  <a:srgbClr val="FF0000"/>
                </a:solidFill>
              </a:rPr>
              <a:t>Keep a simple introduction that connects, and gives room to ask for more.  If this is your introduction, what is a follow up question someone will ask?</a:t>
            </a:r>
            <a:endParaRPr lang="en-US" altLang="ja-JP" strike="noStrike"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6</a:t>
            </a:fld>
            <a:endParaRPr kumimoji="1" lang="ja-JP" altLang="en-US"/>
          </a:p>
        </p:txBody>
      </p:sp>
    </p:spTree>
    <p:extLst>
      <p:ext uri="{BB962C8B-B14F-4D97-AF65-F5344CB8AC3E}">
        <p14:creationId xmlns:p14="http://schemas.microsoft.com/office/powerpoint/2010/main" val="341324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7</a:t>
            </a:fld>
            <a:endParaRPr kumimoji="1" lang="ja-JP" altLang="en-US"/>
          </a:p>
        </p:txBody>
      </p:sp>
    </p:spTree>
    <p:extLst>
      <p:ext uri="{BB962C8B-B14F-4D97-AF65-F5344CB8AC3E}">
        <p14:creationId xmlns:p14="http://schemas.microsoft.com/office/powerpoint/2010/main" val="222991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Relationship </a:t>
            </a:r>
            <a:r>
              <a:rPr kumimoji="1" lang="en-US" altLang="ja-JP" dirty="0" smtClean="0"/>
              <a:t>Q – Say maybe, it’s a mystery, or I</a:t>
            </a:r>
            <a:r>
              <a:rPr kumimoji="1" lang="en-US" altLang="ja-JP" baseline="0" dirty="0" smtClean="0"/>
              <a:t> often say ‘soon</a:t>
            </a:r>
            <a:r>
              <a:rPr kumimoji="1" lang="en-US" altLang="ja-JP" baseline="0" dirty="0" smtClean="0"/>
              <a:t>’ or ‘not yet’.  </a:t>
            </a:r>
            <a:r>
              <a:rPr kumimoji="1" lang="en-US" altLang="ja-JP" baseline="0" dirty="0" smtClean="0"/>
              <a:t>Saying no doesn’t make you feel good about the question, and you probably don’t want to person asking you this question asking any more relationship or personal questions.</a:t>
            </a:r>
          </a:p>
          <a:p>
            <a:r>
              <a:rPr kumimoji="1" lang="en-US" altLang="ja-JP" baseline="0" dirty="0" smtClean="0"/>
              <a:t>Time Q – Say you want to </a:t>
            </a:r>
            <a:r>
              <a:rPr kumimoji="1" lang="en-US" altLang="ja-JP" baseline="0" dirty="0" smtClean="0"/>
              <a:t>stay, or don’t limit yourself.  </a:t>
            </a:r>
            <a:r>
              <a:rPr kumimoji="1" lang="en-US" altLang="ja-JP" baseline="0" dirty="0" smtClean="0"/>
              <a:t>I:ll tell a person I want to stay forever and learn as much as I can about the island life and make as many friends in the community.</a:t>
            </a:r>
          </a:p>
          <a:p>
            <a:r>
              <a:rPr kumimoji="1" lang="en-US" altLang="ja-JP" baseline="0" dirty="0" smtClean="0"/>
              <a:t>Do you like sushi – yes.  Learn your </a:t>
            </a:r>
            <a:r>
              <a:rPr kumimoji="1" lang="en-US" altLang="ja-JP" baseline="0" dirty="0" err="1" smtClean="0"/>
              <a:t>favourite</a:t>
            </a:r>
            <a:r>
              <a:rPr kumimoji="1" lang="en-US" altLang="ja-JP" baseline="0" dirty="0" smtClean="0"/>
              <a:t> fish.  Steal someone </a:t>
            </a:r>
            <a:r>
              <a:rPr kumimoji="1" lang="en-US" altLang="ja-JP" baseline="0" dirty="0" err="1" smtClean="0"/>
              <a:t>elses</a:t>
            </a:r>
            <a:r>
              <a:rPr kumimoji="1" lang="en-US" altLang="ja-JP" baseline="0" dirty="0" smtClean="0"/>
              <a:t> answers.  Ask your JTE what their </a:t>
            </a:r>
            <a:r>
              <a:rPr kumimoji="1" lang="en-US" altLang="ja-JP" baseline="0" dirty="0" err="1" smtClean="0"/>
              <a:t>favourite</a:t>
            </a:r>
            <a:r>
              <a:rPr kumimoji="1" lang="en-US" altLang="ja-JP" baseline="0" dirty="0" smtClean="0"/>
              <a:t> sushi is, and steal their answer and use it for other people.  Maybe you like </a:t>
            </a:r>
            <a:r>
              <a:rPr kumimoji="1" lang="en-US" altLang="ja-JP" baseline="0" dirty="0" err="1" smtClean="0"/>
              <a:t>saba</a:t>
            </a:r>
            <a:r>
              <a:rPr kumimoji="1" lang="en-US" altLang="ja-JP" baseline="0" dirty="0" smtClean="0"/>
              <a:t> or </a:t>
            </a:r>
            <a:r>
              <a:rPr kumimoji="1" lang="en-US" altLang="ja-JP" baseline="0" dirty="0" err="1" smtClean="0"/>
              <a:t>suzuki</a:t>
            </a:r>
            <a:r>
              <a:rPr kumimoji="1" lang="en-US" altLang="ja-JP" baseline="0" dirty="0" smtClean="0"/>
              <a:t> from now on.</a:t>
            </a:r>
          </a:p>
          <a:p>
            <a:r>
              <a:rPr kumimoji="1" lang="en-US" altLang="ja-JP" baseline="0" dirty="0" smtClean="0"/>
              <a:t>Where are you from –</a:t>
            </a:r>
          </a:p>
          <a:p>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8</a:t>
            </a:fld>
            <a:endParaRPr kumimoji="1" lang="ja-JP" altLang="en-US"/>
          </a:p>
        </p:txBody>
      </p:sp>
    </p:spTree>
    <p:extLst>
      <p:ext uri="{BB962C8B-B14F-4D97-AF65-F5344CB8AC3E}">
        <p14:creationId xmlns:p14="http://schemas.microsoft.com/office/powerpoint/2010/main" val="192013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what </a:t>
            </a:r>
            <a:r>
              <a:rPr kumimoji="1" lang="en-US" altLang="ja-JP" dirty="0" err="1" smtClean="0"/>
              <a:t>australia</a:t>
            </a:r>
            <a:r>
              <a:rPr kumimoji="1" lang="en-US" altLang="ja-JP" dirty="0" smtClean="0"/>
              <a:t> and America is to Japanese people.  Do you know where</a:t>
            </a:r>
            <a:r>
              <a:rPr kumimoji="1" lang="en-US" altLang="ja-JP" baseline="0" dirty="0" smtClean="0"/>
              <a:t> Asahikawa is in Japan?  They probably don’t know where you are from either.</a:t>
            </a:r>
          </a:p>
          <a:p>
            <a:endParaRPr kumimoji="1" lang="en-US" altLang="ja-JP" baseline="0" dirty="0" smtClean="0"/>
          </a:p>
          <a:p>
            <a:r>
              <a:rPr kumimoji="1" lang="en-US" altLang="ja-JP" baseline="0" dirty="0" smtClean="0"/>
              <a:t>Generate discussion about your country, and if you don’t know the answer to a question, look it up for next time!  Build on your knowledge.</a:t>
            </a:r>
          </a:p>
          <a:p>
            <a:r>
              <a:rPr kumimoji="1" lang="en-US" altLang="ja-JP" baseline="0" dirty="0" smtClean="0"/>
              <a:t>How much of Australia is desert?</a:t>
            </a:r>
            <a:endParaRPr kumimoji="1" lang="ja-JP" altLang="en-US" dirty="0"/>
          </a:p>
        </p:txBody>
      </p:sp>
      <p:sp>
        <p:nvSpPr>
          <p:cNvPr id="4" name="スライド番号プレースホルダー 3"/>
          <p:cNvSpPr>
            <a:spLocks noGrp="1"/>
          </p:cNvSpPr>
          <p:nvPr>
            <p:ph type="sldNum" sz="quarter" idx="10"/>
          </p:nvPr>
        </p:nvSpPr>
        <p:spPr/>
        <p:txBody>
          <a:bodyPr/>
          <a:lstStyle/>
          <a:p>
            <a:fld id="{F79B09B0-F516-42BD-9B25-35EDED35D451}" type="slidenum">
              <a:rPr kumimoji="1" lang="ja-JP" altLang="en-US" smtClean="0"/>
              <a:pPr/>
              <a:t>9</a:t>
            </a:fld>
            <a:endParaRPr kumimoji="1" lang="ja-JP" altLang="en-US"/>
          </a:p>
        </p:txBody>
      </p:sp>
    </p:spTree>
    <p:extLst>
      <p:ext uri="{BB962C8B-B14F-4D97-AF65-F5344CB8AC3E}">
        <p14:creationId xmlns:p14="http://schemas.microsoft.com/office/powerpoint/2010/main" val="201787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192661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210255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296480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371737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358448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242847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302395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240533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29320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15711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FFD208-CAF7-4831-807E-7C6D0BA1C3E3}" type="datetimeFigureOut">
              <a:rPr kumimoji="1" lang="ja-JP" altLang="en-US" smtClean="0"/>
              <a:pPr/>
              <a:t>2016/10/19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410932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FD208-CAF7-4831-807E-7C6D0BA1C3E3}" type="datetimeFigureOut">
              <a:rPr kumimoji="1" lang="ja-JP" altLang="en-US" smtClean="0"/>
              <a:pPr/>
              <a:t>2016/10/19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F6AE6-1877-4653-8701-4E6D4C129561}" type="slidenum">
              <a:rPr kumimoji="1" lang="ja-JP" altLang="en-US" smtClean="0"/>
              <a:pPr/>
              <a:t>‹#›</a:t>
            </a:fld>
            <a:endParaRPr kumimoji="1" lang="ja-JP" altLang="en-US"/>
          </a:p>
        </p:txBody>
      </p:sp>
    </p:spTree>
    <p:extLst>
      <p:ext uri="{BB962C8B-B14F-4D97-AF65-F5344CB8AC3E}">
        <p14:creationId xmlns:p14="http://schemas.microsoft.com/office/powerpoint/2010/main" val="3292684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0"/>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332656"/>
            <a:ext cx="9144000" cy="6048672"/>
          </a:xfrm>
          <a:prstGeom prst="rect">
            <a:avLst/>
          </a:prstGeom>
          <a:noFill/>
          <a:ln>
            <a:noFill/>
          </a:ln>
        </p:spPr>
      </p:pic>
      <p:sp>
        <p:nvSpPr>
          <p:cNvPr id="3" name="角丸四角形 2"/>
          <p:cNvSpPr/>
          <p:nvPr/>
        </p:nvSpPr>
        <p:spPr>
          <a:xfrm>
            <a:off x="2175760" y="548680"/>
            <a:ext cx="6768752" cy="3168352"/>
          </a:xfrm>
          <a:prstGeom prst="roundRect">
            <a:avLst/>
          </a:prstGeom>
          <a:solidFill>
            <a:schemeClr val="tx2">
              <a:lumMod val="20000"/>
              <a:lumOff val="8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55780" y="857250"/>
            <a:ext cx="6408712" cy="2831544"/>
          </a:xfrm>
          <a:prstGeom prst="rect">
            <a:avLst/>
          </a:prstGeom>
          <a:noFill/>
        </p:spPr>
        <p:txBody>
          <a:bodyPr wrap="square" rtlCol="0">
            <a:spAutoFit/>
          </a:bodyPr>
          <a:lstStyle/>
          <a:p>
            <a:r>
              <a:rPr kumimoji="1" lang="en-US" altLang="ja-JP" sz="4400" dirty="0" smtClean="0">
                <a:latin typeface="Gungsuh" pitchFamily="18" charset="-127"/>
                <a:ea typeface="Gungsuh" pitchFamily="18" charset="-127"/>
              </a:rPr>
              <a:t>C</a:t>
            </a:r>
            <a:r>
              <a:rPr kumimoji="1" lang="en-US" altLang="ja-JP" sz="3200" dirty="0" smtClean="0">
                <a:latin typeface="Gungsuh" pitchFamily="18" charset="-127"/>
                <a:ea typeface="Gungsuh" pitchFamily="18" charset="-127"/>
              </a:rPr>
              <a:t>LASSROOM TO </a:t>
            </a:r>
            <a:r>
              <a:rPr kumimoji="1" lang="en-US" altLang="ja-JP" sz="4400" dirty="0" smtClean="0">
                <a:latin typeface="Gungsuh" pitchFamily="18" charset="-127"/>
                <a:ea typeface="Gungsuh" pitchFamily="18" charset="-127"/>
              </a:rPr>
              <a:t>C</a:t>
            </a:r>
            <a:r>
              <a:rPr kumimoji="1" lang="en-US" altLang="ja-JP" sz="3200" dirty="0" smtClean="0">
                <a:latin typeface="Gungsuh" pitchFamily="18" charset="-127"/>
                <a:ea typeface="Gungsuh" pitchFamily="18" charset="-127"/>
              </a:rPr>
              <a:t>OMMUNITY:</a:t>
            </a:r>
          </a:p>
          <a:p>
            <a:endParaRPr lang="en-US" altLang="ja-JP" sz="3200" dirty="0">
              <a:latin typeface="Gungsuh" pitchFamily="18" charset="-127"/>
              <a:ea typeface="Gungsuh" pitchFamily="18" charset="-127"/>
            </a:endParaRPr>
          </a:p>
          <a:p>
            <a:r>
              <a:rPr kumimoji="1" lang="en-US" altLang="ja-JP" sz="4800" dirty="0" smtClean="0">
                <a:latin typeface="Gungsuh" pitchFamily="18" charset="-127"/>
                <a:ea typeface="Gungsuh" pitchFamily="18" charset="-127"/>
              </a:rPr>
              <a:t>C</a:t>
            </a:r>
            <a:r>
              <a:rPr kumimoji="1" lang="en-US" altLang="ja-JP" sz="3200" dirty="0" smtClean="0">
                <a:latin typeface="Gungsuh" pitchFamily="18" charset="-127"/>
                <a:ea typeface="Gungsuh" pitchFamily="18" charset="-127"/>
              </a:rPr>
              <a:t>OMMUNICATING AND </a:t>
            </a:r>
            <a:r>
              <a:rPr kumimoji="1" lang="en-US" altLang="ja-JP" sz="4800" dirty="0" smtClean="0">
                <a:latin typeface="Gungsuh" pitchFamily="18" charset="-127"/>
                <a:ea typeface="Gungsuh" pitchFamily="18" charset="-127"/>
              </a:rPr>
              <a:t>N</a:t>
            </a:r>
            <a:r>
              <a:rPr kumimoji="1" lang="en-US" altLang="ja-JP" sz="3200" dirty="0" smtClean="0">
                <a:latin typeface="Gungsuh" pitchFamily="18" charset="-127"/>
                <a:ea typeface="Gungsuh" pitchFamily="18" charset="-127"/>
              </a:rPr>
              <a:t>ETWORKING IN </a:t>
            </a:r>
            <a:r>
              <a:rPr kumimoji="1" lang="en-US" altLang="ja-JP" sz="4800" dirty="0" smtClean="0">
                <a:latin typeface="Gungsuh" pitchFamily="18" charset="-127"/>
                <a:ea typeface="Gungsuh" pitchFamily="18" charset="-127"/>
              </a:rPr>
              <a:t>J</a:t>
            </a:r>
            <a:r>
              <a:rPr kumimoji="1" lang="en-US" altLang="ja-JP" sz="3200" dirty="0" smtClean="0">
                <a:latin typeface="Gungsuh" pitchFamily="18" charset="-127"/>
                <a:ea typeface="Gungsuh" pitchFamily="18" charset="-127"/>
              </a:rPr>
              <a:t>APAN</a:t>
            </a:r>
            <a:endParaRPr kumimoji="1" lang="ja-JP" altLang="en-US" sz="3200" dirty="0">
              <a:latin typeface="Gungsuh" pitchFamily="18" charset="-127"/>
              <a:ea typeface="Gungsuh" pitchFamily="18" charset="-127"/>
            </a:endParaRPr>
          </a:p>
        </p:txBody>
      </p:sp>
    </p:spTree>
    <p:extLst>
      <p:ext uri="{BB962C8B-B14F-4D97-AF65-F5344CB8AC3E}">
        <p14:creationId xmlns:p14="http://schemas.microsoft.com/office/powerpoint/2010/main" val="3286010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3"/>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8967" y="387520"/>
            <a:ext cx="9144000" cy="6192688"/>
          </a:xfrm>
          <a:prstGeom prst="rect">
            <a:avLst/>
          </a:prstGeom>
          <a:noFill/>
          <a:ln>
            <a:noFill/>
          </a:ln>
        </p:spPr>
      </p:pic>
      <p:sp>
        <p:nvSpPr>
          <p:cNvPr id="4" name="テキスト ボックス 3"/>
          <p:cNvSpPr txBox="1"/>
          <p:nvPr/>
        </p:nvSpPr>
        <p:spPr>
          <a:xfrm>
            <a:off x="611560" y="1988839"/>
            <a:ext cx="8064896" cy="3416320"/>
          </a:xfrm>
          <a:prstGeom prst="rect">
            <a:avLst/>
          </a:prstGeom>
          <a:solidFill>
            <a:schemeClr val="bg2"/>
          </a:solidFill>
        </p:spPr>
        <p:txBody>
          <a:bodyPr wrap="square" rtlCol="0">
            <a:spAutoFit/>
          </a:bodyPr>
          <a:lstStyle/>
          <a:p>
            <a:r>
              <a:rPr kumimoji="1" lang="en-US" altLang="ja-JP" dirty="0" smtClean="0"/>
              <a:t>Summary</a:t>
            </a:r>
          </a:p>
          <a:p>
            <a:endParaRPr lang="en-US" altLang="ja-JP" dirty="0"/>
          </a:p>
          <a:p>
            <a:pPr marL="285750" indent="-285750">
              <a:buFont typeface="Arial" panose="020B0604020202020204" pitchFamily="34" charset="0"/>
              <a:buChar char="•"/>
            </a:pPr>
            <a:r>
              <a:rPr lang="en-US" altLang="ja-JP" dirty="0"/>
              <a:t>You will be doing</a:t>
            </a:r>
            <a:r>
              <a:rPr lang="en-US" altLang="ja-JP" dirty="0">
                <a:solidFill>
                  <a:srgbClr val="FF0000"/>
                </a:solidFill>
              </a:rPr>
              <a:t> </a:t>
            </a:r>
            <a:r>
              <a:rPr lang="en-US" altLang="ja-JP" dirty="0"/>
              <a:t>self introductions often while here.</a:t>
            </a:r>
            <a:endParaRPr kumimoji="1" lang="en-US" altLang="ja-JP" dirty="0" smtClean="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smtClean="0"/>
              <a:t>Be simple, provide basic information, give the opportunity to know more.</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smtClean="0"/>
              <a:t>Ask the same questions back, show equal interest.</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smtClean="0"/>
              <a:t>Think about what a textbook would include for an English self introduction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smtClean="0"/>
              <a:t>Learn a simple self introduction, so that you can also do it in Japanese.</a:t>
            </a:r>
          </a:p>
          <a:p>
            <a:pPr marL="285750" indent="-285750">
              <a:buFont typeface="Arial" panose="020B0604020202020204" pitchFamily="34" charset="0"/>
              <a:buChar char="•"/>
            </a:pPr>
            <a:endParaRPr kumimoji="1" lang="en-US" altLang="ja-JP" dirty="0"/>
          </a:p>
        </p:txBody>
      </p:sp>
      <p:sp>
        <p:nvSpPr>
          <p:cNvPr id="5" name="テキスト ボックス 4"/>
          <p:cNvSpPr txBox="1"/>
          <p:nvPr/>
        </p:nvSpPr>
        <p:spPr>
          <a:xfrm>
            <a:off x="251520" y="5669518"/>
            <a:ext cx="8784976" cy="646331"/>
          </a:xfrm>
          <a:prstGeom prst="rect">
            <a:avLst/>
          </a:prstGeom>
          <a:solidFill>
            <a:srgbClr val="FFFF00"/>
          </a:solidFill>
        </p:spPr>
        <p:txBody>
          <a:bodyPr wrap="square" rtlCol="0">
            <a:spAutoFit/>
          </a:bodyPr>
          <a:lstStyle/>
          <a:p>
            <a:r>
              <a:rPr lang="en-US" altLang="ja-JP" dirty="0" smtClean="0"/>
              <a:t>Give mystery, represent yourself and all foreigners, develop and change your self introduction learning as you go.</a:t>
            </a:r>
            <a:endParaRPr kumimoji="1" lang="ja-JP" altLang="en-US" dirty="0"/>
          </a:p>
        </p:txBody>
      </p:sp>
      <p:sp>
        <p:nvSpPr>
          <p:cNvPr id="3" name="円/楕円 2"/>
          <p:cNvSpPr/>
          <p:nvPr/>
        </p:nvSpPr>
        <p:spPr>
          <a:xfrm>
            <a:off x="4932040" y="419750"/>
            <a:ext cx="3888432" cy="2016224"/>
          </a:xfrm>
          <a:prstGeom prst="ellipse">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Self Introductions</a:t>
            </a:r>
            <a:endParaRPr kumimoji="1" lang="ja-JP" altLang="en-US" sz="2800" dirty="0"/>
          </a:p>
        </p:txBody>
      </p:sp>
    </p:spTree>
    <p:extLst>
      <p:ext uri="{BB962C8B-B14F-4D97-AF65-F5344CB8AC3E}">
        <p14:creationId xmlns:p14="http://schemas.microsoft.com/office/powerpoint/2010/main" val="3698258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7988" y="620688"/>
            <a:ext cx="9144000" cy="6237312"/>
          </a:xfrm>
          <a:prstGeom prst="rect">
            <a:avLst/>
          </a:prstGeom>
          <a:noFill/>
          <a:ln>
            <a:noFill/>
          </a:ln>
        </p:spPr>
      </p:pic>
      <p:sp>
        <p:nvSpPr>
          <p:cNvPr id="3" name="角丸四角形 2"/>
          <p:cNvSpPr/>
          <p:nvPr/>
        </p:nvSpPr>
        <p:spPr>
          <a:xfrm>
            <a:off x="1403648" y="764704"/>
            <a:ext cx="7272808" cy="1800200"/>
          </a:xfrm>
          <a:prstGeom prst="round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t>THE CONCEPT OF MASTERY</a:t>
            </a:r>
            <a:r>
              <a:rPr lang="en-US" altLang="ja-JP" dirty="0" smtClean="0"/>
              <a:t>:</a:t>
            </a:r>
          </a:p>
          <a:p>
            <a:pPr algn="ctr"/>
            <a:endParaRPr kumimoji="1" lang="en-US" altLang="ja-JP" dirty="0"/>
          </a:p>
          <a:p>
            <a:pPr algn="ctr"/>
            <a:r>
              <a:rPr lang="en-US" altLang="ja-JP" sz="2400" b="1" dirty="0" smtClean="0">
                <a:solidFill>
                  <a:schemeClr val="tx1"/>
                </a:solidFill>
              </a:rPr>
              <a:t>The Teaching Philosophy to understand purpose</a:t>
            </a:r>
            <a:endParaRPr kumimoji="1" lang="ja-JP" altLang="en-US" sz="2400" b="1" dirty="0">
              <a:solidFill>
                <a:schemeClr val="tx1"/>
              </a:solidFill>
            </a:endParaRPr>
          </a:p>
        </p:txBody>
      </p:sp>
      <p:sp>
        <p:nvSpPr>
          <p:cNvPr id="4" name="テキスト ボックス 3"/>
          <p:cNvSpPr txBox="1"/>
          <p:nvPr/>
        </p:nvSpPr>
        <p:spPr>
          <a:xfrm>
            <a:off x="395536" y="2708920"/>
            <a:ext cx="8496944" cy="2585323"/>
          </a:xfrm>
          <a:prstGeom prst="rect">
            <a:avLst/>
          </a:prstGeom>
          <a:solidFill>
            <a:schemeClr val="bg1">
              <a:lumMod val="95000"/>
            </a:schemeClr>
          </a:solidFill>
        </p:spPr>
        <p:txBody>
          <a:bodyPr wrap="square" rtlCol="0">
            <a:spAutoFit/>
          </a:bodyPr>
          <a:lstStyle/>
          <a:p>
            <a:pPr fontAlgn="base"/>
            <a:r>
              <a:rPr lang="en-US" altLang="ja-JP" sz="2400" i="1" dirty="0" smtClean="0"/>
              <a:t>The concept of mastery means:</a:t>
            </a:r>
          </a:p>
          <a:p>
            <a:pPr fontAlgn="base"/>
            <a:endParaRPr lang="en-US" altLang="ja-JP" sz="2400" i="1" dirty="0"/>
          </a:p>
          <a:p>
            <a:pPr fontAlgn="base"/>
            <a:r>
              <a:rPr lang="en-US" altLang="ja-JP" sz="2400" i="1" dirty="0" smtClean="0"/>
              <a:t>You are good enough at something that you can teach it to others.</a:t>
            </a:r>
          </a:p>
          <a:p>
            <a:pPr fontAlgn="base"/>
            <a:endParaRPr lang="en-US" altLang="ja-JP" sz="2400" i="1" dirty="0"/>
          </a:p>
          <a:p>
            <a:pPr fontAlgn="base"/>
            <a:r>
              <a:rPr lang="en-US" altLang="ja-JP" sz="2400" i="1" dirty="0" smtClean="0"/>
              <a:t>You have both the attitude and social awareness of what you are doing in your place in society.</a:t>
            </a:r>
            <a:endParaRPr lang="en-US" altLang="ja-JP" sz="2400" i="1" dirty="0"/>
          </a:p>
          <a:p>
            <a:endParaRPr kumimoji="1" lang="ja-JP" altLang="en-US" dirty="0"/>
          </a:p>
        </p:txBody>
      </p:sp>
    </p:spTree>
    <p:extLst>
      <p:ext uri="{BB962C8B-B14F-4D97-AF65-F5344CB8AC3E}">
        <p14:creationId xmlns:p14="http://schemas.microsoft.com/office/powerpoint/2010/main" val="2032023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1403648" y="764704"/>
            <a:ext cx="7272808" cy="1800200"/>
          </a:xfrm>
          <a:prstGeom prst="round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t>THE CONCEPT OF MASTERY</a:t>
            </a:r>
            <a:r>
              <a:rPr lang="en-US" altLang="ja-JP" dirty="0" smtClean="0"/>
              <a:t>:</a:t>
            </a:r>
          </a:p>
          <a:p>
            <a:pPr algn="ctr"/>
            <a:endParaRPr kumimoji="1" lang="en-US" altLang="ja-JP" dirty="0"/>
          </a:p>
          <a:p>
            <a:pPr algn="ctr"/>
            <a:r>
              <a:rPr lang="en-US" altLang="ja-JP" sz="2400" b="1" dirty="0" smtClean="0">
                <a:solidFill>
                  <a:schemeClr val="tx1"/>
                </a:solidFill>
              </a:rPr>
              <a:t>The Teaching Philosophy to understand purpose</a:t>
            </a:r>
            <a:endParaRPr kumimoji="1" lang="ja-JP" altLang="en-US" sz="2400" b="1" dirty="0">
              <a:solidFill>
                <a:schemeClr val="tx1"/>
              </a:solidFill>
            </a:endParaRPr>
          </a:p>
        </p:txBody>
      </p:sp>
      <p:sp>
        <p:nvSpPr>
          <p:cNvPr id="4" name="テキスト ボックス 3"/>
          <p:cNvSpPr txBox="1"/>
          <p:nvPr/>
        </p:nvSpPr>
        <p:spPr>
          <a:xfrm>
            <a:off x="395536" y="2708920"/>
            <a:ext cx="8496944" cy="3323987"/>
          </a:xfrm>
          <a:prstGeom prst="rect">
            <a:avLst/>
          </a:prstGeom>
          <a:solidFill>
            <a:schemeClr val="bg1">
              <a:lumMod val="95000"/>
            </a:schemeClr>
          </a:solidFill>
        </p:spPr>
        <p:txBody>
          <a:bodyPr wrap="square" rtlCol="0">
            <a:spAutoFit/>
          </a:bodyPr>
          <a:lstStyle/>
          <a:p>
            <a:pPr fontAlgn="base"/>
            <a:r>
              <a:rPr lang="en-US" altLang="ja-JP" sz="2400" i="1" dirty="0" smtClean="0"/>
              <a:t>The concept of mastery applies to you as a JET in many ways.</a:t>
            </a:r>
          </a:p>
          <a:p>
            <a:pPr fontAlgn="base"/>
            <a:endParaRPr lang="en-US" altLang="ja-JP" sz="2400" i="1" dirty="0"/>
          </a:p>
          <a:p>
            <a:pPr marL="457200" indent="-457200" fontAlgn="base">
              <a:buAutoNum type="arabicPeriod"/>
            </a:pPr>
            <a:r>
              <a:rPr lang="en-US" altLang="ja-JP" sz="2400" i="1" dirty="0" smtClean="0"/>
              <a:t>You are an adult, you work with students/young people.</a:t>
            </a:r>
          </a:p>
          <a:p>
            <a:pPr marL="457200" indent="-457200" fontAlgn="base">
              <a:buAutoNum type="arabicPeriod"/>
            </a:pPr>
            <a:endParaRPr lang="en-US" altLang="ja-JP" sz="2400" i="1" dirty="0"/>
          </a:p>
          <a:p>
            <a:pPr marL="457200" indent="-457200" fontAlgn="base">
              <a:buAutoNum type="arabicPeriod"/>
            </a:pPr>
            <a:r>
              <a:rPr lang="en-US" altLang="ja-JP" sz="2400" i="1" dirty="0" smtClean="0"/>
              <a:t>You teach English, and practice </a:t>
            </a:r>
            <a:r>
              <a:rPr lang="en-US" altLang="ja-JP" sz="2400" i="1" u="sng" dirty="0" smtClean="0"/>
              <a:t>Communication</a:t>
            </a:r>
            <a:r>
              <a:rPr lang="en-US" altLang="ja-JP" sz="2400" i="1" dirty="0"/>
              <a:t> </a:t>
            </a:r>
            <a:r>
              <a:rPr lang="en-US" altLang="ja-JP" sz="2400" i="1" dirty="0" smtClean="0"/>
              <a:t>in Japan</a:t>
            </a:r>
          </a:p>
          <a:p>
            <a:pPr marL="457200" indent="-457200" fontAlgn="base">
              <a:buAutoNum type="arabicPeriod"/>
            </a:pPr>
            <a:endParaRPr lang="en-US" altLang="ja-JP" sz="2400" i="1" dirty="0"/>
          </a:p>
          <a:p>
            <a:pPr marL="457200" indent="-457200" fontAlgn="base">
              <a:buAutoNum type="arabicPeriod"/>
            </a:pPr>
            <a:r>
              <a:rPr lang="en-US" altLang="ja-JP" sz="2400" i="1" dirty="0"/>
              <a:t>You are facilitating cultural exchange between your home country and Japan</a:t>
            </a:r>
          </a:p>
          <a:p>
            <a:endParaRPr kumimoji="1" lang="ja-JP" altLang="en-US" dirty="0"/>
          </a:p>
        </p:txBody>
      </p:sp>
    </p:spTree>
    <p:extLst>
      <p:ext uri="{BB962C8B-B14F-4D97-AF65-F5344CB8AC3E}">
        <p14:creationId xmlns:p14="http://schemas.microsoft.com/office/powerpoint/2010/main" val="4210983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935596" y="788804"/>
            <a:ext cx="7272808" cy="1800200"/>
          </a:xfrm>
          <a:prstGeom prst="round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t>THE CONCEPT OF MASTERY</a:t>
            </a:r>
            <a:r>
              <a:rPr lang="en-US" altLang="ja-JP" dirty="0" smtClean="0"/>
              <a:t>:</a:t>
            </a:r>
          </a:p>
          <a:p>
            <a:pPr algn="ctr"/>
            <a:endParaRPr kumimoji="1" lang="en-US" altLang="ja-JP" dirty="0"/>
          </a:p>
          <a:p>
            <a:pPr algn="ctr"/>
            <a:r>
              <a:rPr lang="en-US" altLang="ja-JP" sz="3200" b="1" dirty="0" smtClean="0">
                <a:solidFill>
                  <a:schemeClr val="tx1"/>
                </a:solidFill>
              </a:rPr>
              <a:t>Quick, small group activity</a:t>
            </a:r>
            <a:endParaRPr kumimoji="1" lang="ja-JP" altLang="en-US" sz="3200" b="1" dirty="0">
              <a:solidFill>
                <a:schemeClr val="tx1"/>
              </a:solidFill>
            </a:endParaRPr>
          </a:p>
        </p:txBody>
      </p:sp>
      <p:sp>
        <p:nvSpPr>
          <p:cNvPr id="4" name="テキスト ボックス 3"/>
          <p:cNvSpPr txBox="1"/>
          <p:nvPr/>
        </p:nvSpPr>
        <p:spPr>
          <a:xfrm>
            <a:off x="395536" y="2708920"/>
            <a:ext cx="8496944" cy="3108543"/>
          </a:xfrm>
          <a:prstGeom prst="rect">
            <a:avLst/>
          </a:prstGeom>
          <a:solidFill>
            <a:schemeClr val="bg1">
              <a:lumMod val="95000"/>
            </a:schemeClr>
          </a:solidFill>
        </p:spPr>
        <p:txBody>
          <a:bodyPr wrap="square" rtlCol="0">
            <a:spAutoFit/>
          </a:bodyPr>
          <a:lstStyle/>
          <a:p>
            <a:pPr fontAlgn="base"/>
            <a:r>
              <a:rPr lang="en-US" altLang="ja-JP" sz="2400" i="1" dirty="0" smtClean="0"/>
              <a:t>Using communication</a:t>
            </a:r>
          </a:p>
          <a:p>
            <a:pPr fontAlgn="base"/>
            <a:endParaRPr lang="en-US" altLang="ja-JP" sz="2400" i="1" dirty="0"/>
          </a:p>
          <a:p>
            <a:pPr algn="ctr" fontAlgn="base"/>
            <a:r>
              <a:rPr lang="en-US" altLang="ja-JP" sz="2800" b="1" i="1" u="sng" dirty="0" smtClean="0"/>
              <a:t>Short Story</a:t>
            </a:r>
          </a:p>
          <a:p>
            <a:pPr fontAlgn="base"/>
            <a:r>
              <a:rPr lang="en-US" altLang="ja-JP" sz="2400" i="1" dirty="0" smtClean="0"/>
              <a:t>Who was your first friend in elementary/primary/grade school?</a:t>
            </a:r>
          </a:p>
          <a:p>
            <a:pPr fontAlgn="base"/>
            <a:r>
              <a:rPr lang="en-US" altLang="ja-JP" sz="2400" i="1" dirty="0" smtClean="0"/>
              <a:t>        How did you meet?   Share the story</a:t>
            </a:r>
          </a:p>
          <a:p>
            <a:pPr marL="457200" indent="-457200" fontAlgn="base">
              <a:buAutoNum type="arabicPeriod"/>
            </a:pPr>
            <a:endParaRPr lang="en-US" altLang="ja-JP" sz="2400" i="1" dirty="0"/>
          </a:p>
          <a:p>
            <a:pPr fontAlgn="base"/>
            <a:endParaRPr lang="en-US" altLang="ja-JP" sz="2400" i="1" dirty="0"/>
          </a:p>
          <a:p>
            <a:pPr algn="ctr" fontAlgn="base"/>
            <a:r>
              <a:rPr lang="en-US" altLang="ja-JP" sz="2400" dirty="0" smtClean="0"/>
              <a:t>-2 Minutes-</a:t>
            </a:r>
            <a:endParaRPr lang="en-US" altLang="ja-JP" sz="2400" dirty="0"/>
          </a:p>
        </p:txBody>
      </p:sp>
    </p:spTree>
    <p:extLst>
      <p:ext uri="{BB962C8B-B14F-4D97-AF65-F5344CB8AC3E}">
        <p14:creationId xmlns:p14="http://schemas.microsoft.com/office/powerpoint/2010/main" val="1047054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763688" y="1437184"/>
            <a:ext cx="1728192" cy="122413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958515" y="1815453"/>
            <a:ext cx="1404156" cy="369332"/>
          </a:xfrm>
          <a:prstGeom prst="rect">
            <a:avLst/>
          </a:prstGeom>
          <a:noFill/>
        </p:spPr>
        <p:txBody>
          <a:bodyPr wrap="square" rtlCol="0">
            <a:spAutoFit/>
          </a:bodyPr>
          <a:lstStyle/>
          <a:p>
            <a:r>
              <a:rPr lang="en-US" altLang="ja-JP" dirty="0" smtClean="0"/>
              <a:t>Story teller</a:t>
            </a:r>
            <a:endParaRPr kumimoji="1" lang="en-US" altLang="ja-JP" dirty="0" smtClean="0"/>
          </a:p>
        </p:txBody>
      </p:sp>
      <p:cxnSp>
        <p:nvCxnSpPr>
          <p:cNvPr id="5" name="直線矢印コネクタ 4"/>
          <p:cNvCxnSpPr/>
          <p:nvPr/>
        </p:nvCxnSpPr>
        <p:spPr>
          <a:xfrm>
            <a:off x="3491880" y="1885474"/>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4896036" y="1556792"/>
            <a:ext cx="1944216" cy="151216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20000"/>
                  <a:lumOff val="80000"/>
                </a:schemeClr>
              </a:solidFill>
            </a:endParaRPr>
          </a:p>
        </p:txBody>
      </p:sp>
      <p:sp>
        <p:nvSpPr>
          <p:cNvPr id="7" name="テキスト ボックス 6"/>
          <p:cNvSpPr txBox="1"/>
          <p:nvPr/>
        </p:nvSpPr>
        <p:spPr>
          <a:xfrm>
            <a:off x="5220940" y="1700808"/>
            <a:ext cx="1080120" cy="923330"/>
          </a:xfrm>
          <a:prstGeom prst="rect">
            <a:avLst/>
          </a:prstGeom>
          <a:noFill/>
        </p:spPr>
        <p:txBody>
          <a:bodyPr wrap="square" rtlCol="0">
            <a:spAutoFit/>
          </a:bodyPr>
          <a:lstStyle/>
          <a:p>
            <a:r>
              <a:rPr kumimoji="1" lang="en-US" altLang="ja-JP" dirty="0" smtClean="0"/>
              <a:t>Next  Person Listens</a:t>
            </a:r>
            <a:endParaRPr kumimoji="1" lang="ja-JP" altLang="en-US" dirty="0"/>
          </a:p>
        </p:txBody>
      </p:sp>
      <p:cxnSp>
        <p:nvCxnSpPr>
          <p:cNvPr id="9" name="直線矢印コネクタ 8"/>
          <p:cNvCxnSpPr/>
          <p:nvPr/>
        </p:nvCxnSpPr>
        <p:spPr>
          <a:xfrm>
            <a:off x="5868144" y="2996952"/>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300192" y="3356992"/>
            <a:ext cx="2232248" cy="646331"/>
          </a:xfrm>
          <a:prstGeom prst="rect">
            <a:avLst/>
          </a:prstGeom>
          <a:noFill/>
        </p:spPr>
        <p:txBody>
          <a:bodyPr wrap="square" rtlCol="0">
            <a:spAutoFit/>
          </a:bodyPr>
          <a:lstStyle/>
          <a:p>
            <a:r>
              <a:rPr kumimoji="1" lang="en-US" altLang="ja-JP" dirty="0" smtClean="0"/>
              <a:t>Repeats the story and adds opinion</a:t>
            </a:r>
            <a:endParaRPr kumimoji="1" lang="ja-JP" altLang="en-US" dirty="0"/>
          </a:p>
        </p:txBody>
      </p:sp>
      <p:sp>
        <p:nvSpPr>
          <p:cNvPr id="11" name="円/楕円 10"/>
          <p:cNvSpPr/>
          <p:nvPr/>
        </p:nvSpPr>
        <p:spPr>
          <a:xfrm>
            <a:off x="1259632" y="4221088"/>
            <a:ext cx="6156684" cy="18002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979712" y="4659523"/>
            <a:ext cx="5058562" cy="923330"/>
          </a:xfrm>
          <a:prstGeom prst="rect">
            <a:avLst/>
          </a:prstGeom>
          <a:noFill/>
        </p:spPr>
        <p:txBody>
          <a:bodyPr wrap="square" rtlCol="0">
            <a:spAutoFit/>
          </a:bodyPr>
          <a:lstStyle/>
          <a:p>
            <a:r>
              <a:rPr kumimoji="1" lang="en-US" altLang="ja-JP" dirty="0" smtClean="0"/>
              <a:t>3</a:t>
            </a:r>
            <a:r>
              <a:rPr kumimoji="1" lang="en-US" altLang="ja-JP" baseline="30000" dirty="0" smtClean="0"/>
              <a:t>rd </a:t>
            </a:r>
            <a:r>
              <a:rPr lang="en-US" altLang="ja-JP" dirty="0" smtClean="0"/>
              <a:t>and/</a:t>
            </a:r>
            <a:r>
              <a:rPr kumimoji="1" lang="en-US" altLang="ja-JP" dirty="0" smtClean="0"/>
              <a:t>or 4th person Listens to the repeated story and opinion, shares it back to the original story teller</a:t>
            </a:r>
            <a:endParaRPr kumimoji="1" lang="ja-JP" altLang="en-US" dirty="0"/>
          </a:p>
        </p:txBody>
      </p:sp>
      <p:cxnSp>
        <p:nvCxnSpPr>
          <p:cNvPr id="14" name="直線矢印コネクタ 13"/>
          <p:cNvCxnSpPr/>
          <p:nvPr/>
        </p:nvCxnSpPr>
        <p:spPr>
          <a:xfrm flipH="1" flipV="1">
            <a:off x="2915816" y="2636912"/>
            <a:ext cx="1440160"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899592" y="476672"/>
            <a:ext cx="7488832" cy="646331"/>
          </a:xfrm>
          <a:prstGeom prst="rect">
            <a:avLst/>
          </a:prstGeom>
          <a:noFill/>
        </p:spPr>
        <p:txBody>
          <a:bodyPr wrap="square" rtlCol="0">
            <a:spAutoFit/>
          </a:bodyPr>
          <a:lstStyle/>
          <a:p>
            <a:r>
              <a:rPr kumimoji="1" lang="en-US" altLang="ja-JP" dirty="0" smtClean="0"/>
              <a:t>Make a group of 3 or 4, two desks, desk in front or behind.  </a:t>
            </a:r>
            <a:r>
              <a:rPr lang="en-US" altLang="ja-JP" dirty="0" smtClean="0"/>
              <a:t>Like the game Telephone.  One person in the group will tell the story.</a:t>
            </a:r>
            <a:endParaRPr kumimoji="1" lang="ja-JP" altLang="en-US" dirty="0"/>
          </a:p>
        </p:txBody>
      </p:sp>
      <p:sp>
        <p:nvSpPr>
          <p:cNvPr id="17" name="テキスト ボックス 16"/>
          <p:cNvSpPr txBox="1"/>
          <p:nvPr/>
        </p:nvSpPr>
        <p:spPr>
          <a:xfrm>
            <a:off x="0" y="116632"/>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702131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1403648" y="764704"/>
            <a:ext cx="7272808" cy="1800200"/>
          </a:xfrm>
          <a:prstGeom prst="round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t>THE CONCEPT OF MASTERY</a:t>
            </a:r>
            <a:r>
              <a:rPr lang="en-US" altLang="ja-JP" dirty="0" smtClean="0"/>
              <a:t>:</a:t>
            </a:r>
          </a:p>
          <a:p>
            <a:pPr algn="ctr"/>
            <a:endParaRPr kumimoji="1" lang="en-US" altLang="ja-JP" dirty="0"/>
          </a:p>
          <a:p>
            <a:pPr algn="ctr"/>
            <a:r>
              <a:rPr lang="en-US" altLang="ja-JP" sz="3200" b="1" dirty="0" smtClean="0">
                <a:solidFill>
                  <a:schemeClr val="tx1"/>
                </a:solidFill>
              </a:rPr>
              <a:t>The Teaching Philosophy to understand purpose</a:t>
            </a:r>
            <a:endParaRPr kumimoji="1" lang="ja-JP" altLang="en-US" sz="3200" b="1" dirty="0">
              <a:solidFill>
                <a:schemeClr val="tx1"/>
              </a:solidFill>
            </a:endParaRPr>
          </a:p>
        </p:txBody>
      </p:sp>
      <p:sp>
        <p:nvSpPr>
          <p:cNvPr id="4" name="テキスト ボックス 3"/>
          <p:cNvSpPr txBox="1"/>
          <p:nvPr/>
        </p:nvSpPr>
        <p:spPr>
          <a:xfrm>
            <a:off x="395536" y="2708920"/>
            <a:ext cx="8496944" cy="1107996"/>
          </a:xfrm>
          <a:prstGeom prst="rect">
            <a:avLst/>
          </a:prstGeom>
          <a:solidFill>
            <a:schemeClr val="bg1">
              <a:lumMod val="95000"/>
            </a:schemeClr>
          </a:solidFill>
        </p:spPr>
        <p:txBody>
          <a:bodyPr wrap="square" rtlCol="0">
            <a:spAutoFit/>
          </a:bodyPr>
          <a:lstStyle/>
          <a:p>
            <a:pPr fontAlgn="base"/>
            <a:endParaRPr lang="en-US" altLang="ja-JP" sz="2400" i="1" dirty="0"/>
          </a:p>
          <a:p>
            <a:pPr fontAlgn="base"/>
            <a:r>
              <a:rPr lang="en-US" altLang="ja-JP" sz="2400" i="1" dirty="0" smtClean="0"/>
              <a:t> What was not said?  What did you expect to hear?</a:t>
            </a:r>
            <a:endParaRPr lang="en-US" altLang="ja-JP" sz="2400" i="1" dirty="0"/>
          </a:p>
          <a:p>
            <a:endParaRPr kumimoji="1" lang="ja-JP" altLang="en-US" dirty="0"/>
          </a:p>
        </p:txBody>
      </p:sp>
    </p:spTree>
    <p:extLst>
      <p:ext uri="{BB962C8B-B14F-4D97-AF65-F5344CB8AC3E}">
        <p14:creationId xmlns:p14="http://schemas.microsoft.com/office/powerpoint/2010/main" val="542986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1403648" y="764704"/>
            <a:ext cx="7272808" cy="1800200"/>
          </a:xfrm>
          <a:prstGeom prst="round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t>THE CONCEPT OF MASTERY</a:t>
            </a:r>
            <a:r>
              <a:rPr lang="en-US" altLang="ja-JP" dirty="0" smtClean="0"/>
              <a:t>:</a:t>
            </a:r>
          </a:p>
          <a:p>
            <a:pPr algn="ctr"/>
            <a:endParaRPr kumimoji="1" lang="en-US" altLang="ja-JP" dirty="0"/>
          </a:p>
          <a:p>
            <a:pPr algn="ctr"/>
            <a:r>
              <a:rPr lang="en-US" altLang="ja-JP" sz="3200" b="1" dirty="0" smtClean="0">
                <a:solidFill>
                  <a:schemeClr val="tx1"/>
                </a:solidFill>
              </a:rPr>
              <a:t>The Teaching Philosophy to Understand Purpose</a:t>
            </a:r>
            <a:endParaRPr kumimoji="1" lang="ja-JP" altLang="en-US" sz="3200" b="1" dirty="0">
              <a:solidFill>
                <a:schemeClr val="tx1"/>
              </a:solidFill>
            </a:endParaRPr>
          </a:p>
        </p:txBody>
      </p:sp>
      <p:sp>
        <p:nvSpPr>
          <p:cNvPr id="4" name="テキスト ボックス 3"/>
          <p:cNvSpPr txBox="1"/>
          <p:nvPr/>
        </p:nvSpPr>
        <p:spPr>
          <a:xfrm>
            <a:off x="395536" y="2708920"/>
            <a:ext cx="8496944" cy="3139321"/>
          </a:xfrm>
          <a:prstGeom prst="rect">
            <a:avLst/>
          </a:prstGeom>
          <a:solidFill>
            <a:schemeClr val="bg1">
              <a:lumMod val="95000"/>
            </a:schemeClr>
          </a:solidFill>
        </p:spPr>
        <p:txBody>
          <a:bodyPr wrap="square" rtlCol="0">
            <a:spAutoFit/>
          </a:bodyPr>
          <a:lstStyle/>
          <a:p>
            <a:r>
              <a:rPr kumimoji="1" lang="en-US" altLang="ja-JP" dirty="0" smtClean="0"/>
              <a:t>Lesson Learned:</a:t>
            </a:r>
          </a:p>
          <a:p>
            <a:endParaRPr lang="en-US" altLang="ja-JP" dirty="0"/>
          </a:p>
          <a:p>
            <a:pPr marL="342900" indent="-342900">
              <a:buAutoNum type="arabicPeriod"/>
            </a:pPr>
            <a:r>
              <a:rPr kumimoji="1" lang="en-US" altLang="ja-JP" dirty="0" smtClean="0"/>
              <a:t>People will do this with your story.  Repeat it, and challenge the understanding.</a:t>
            </a:r>
          </a:p>
          <a:p>
            <a:pPr marL="342900" indent="-342900">
              <a:buAutoNum type="arabicPeriod"/>
            </a:pPr>
            <a:endParaRPr kumimoji="1" lang="en-US" altLang="ja-JP" dirty="0" smtClean="0"/>
          </a:p>
          <a:p>
            <a:pPr marL="342900" indent="-342900">
              <a:buAutoNum type="arabicPeriod"/>
            </a:pPr>
            <a:r>
              <a:rPr lang="en-US" altLang="ja-JP" dirty="0" smtClean="0"/>
              <a:t>No one really knows you, but they know the opinion of you.</a:t>
            </a:r>
          </a:p>
          <a:p>
            <a:pPr marL="342900" indent="-342900">
              <a:buAutoNum type="arabicPeriod"/>
            </a:pPr>
            <a:endParaRPr lang="en-US" altLang="ja-JP" dirty="0"/>
          </a:p>
          <a:p>
            <a:pPr marL="342900" indent="-342900">
              <a:buAutoNum type="arabicPeriod"/>
            </a:pPr>
            <a:r>
              <a:rPr lang="en-US" altLang="ja-JP" dirty="0" smtClean="0"/>
              <a:t>What you say matters, so think about what you are saying.  It’s easier when you are communicating with non-English people, and that’s where you learn how to control your communication.</a:t>
            </a:r>
          </a:p>
          <a:p>
            <a:endParaRPr lang="en-US" altLang="ja-JP" dirty="0"/>
          </a:p>
          <a:p>
            <a:pPr marL="342900" indent="-342900">
              <a:buAutoNum type="arabicPeriod"/>
            </a:pPr>
            <a:endParaRPr kumimoji="1" lang="ja-JP" altLang="en-US" dirty="0"/>
          </a:p>
        </p:txBody>
      </p:sp>
    </p:spTree>
    <p:extLst>
      <p:ext uri="{BB962C8B-B14F-4D97-AF65-F5344CB8AC3E}">
        <p14:creationId xmlns:p14="http://schemas.microsoft.com/office/powerpoint/2010/main" val="835572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1403648" y="764704"/>
            <a:ext cx="7272808" cy="1800200"/>
          </a:xfrm>
          <a:prstGeom prst="round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t>THE CONCEPT OF MASTERY</a:t>
            </a:r>
            <a:r>
              <a:rPr lang="en-US" altLang="ja-JP" dirty="0" smtClean="0"/>
              <a:t>:</a:t>
            </a:r>
          </a:p>
          <a:p>
            <a:pPr algn="ctr"/>
            <a:endParaRPr kumimoji="1" lang="en-US" altLang="ja-JP" dirty="0"/>
          </a:p>
          <a:p>
            <a:pPr algn="ctr"/>
            <a:r>
              <a:rPr lang="en-US" altLang="ja-JP" sz="3200" b="1" dirty="0" smtClean="0">
                <a:solidFill>
                  <a:schemeClr val="tx1"/>
                </a:solidFill>
              </a:rPr>
              <a:t>The Teaching Philosophy to Understand Purpose</a:t>
            </a:r>
            <a:endParaRPr kumimoji="1" lang="ja-JP" altLang="en-US" sz="3200" b="1" dirty="0">
              <a:solidFill>
                <a:schemeClr val="tx1"/>
              </a:solidFill>
            </a:endParaRPr>
          </a:p>
        </p:txBody>
      </p:sp>
      <p:sp>
        <p:nvSpPr>
          <p:cNvPr id="4" name="テキスト ボックス 3"/>
          <p:cNvSpPr txBox="1"/>
          <p:nvPr/>
        </p:nvSpPr>
        <p:spPr>
          <a:xfrm>
            <a:off x="395536" y="2708920"/>
            <a:ext cx="8496944" cy="2862322"/>
          </a:xfrm>
          <a:prstGeom prst="rect">
            <a:avLst/>
          </a:prstGeom>
          <a:solidFill>
            <a:schemeClr val="bg1">
              <a:lumMod val="95000"/>
            </a:schemeClr>
          </a:solidFill>
        </p:spPr>
        <p:txBody>
          <a:bodyPr wrap="square" rtlCol="0">
            <a:spAutoFit/>
          </a:bodyPr>
          <a:lstStyle/>
          <a:p>
            <a:r>
              <a:rPr kumimoji="1" lang="en-US" altLang="ja-JP" dirty="0" smtClean="0"/>
              <a:t>Applying the concept of mastery to communication and networking:</a:t>
            </a:r>
          </a:p>
          <a:p>
            <a:endParaRPr lang="en-US" altLang="ja-JP" dirty="0"/>
          </a:p>
          <a:p>
            <a:pPr marL="342900" indent="-342900">
              <a:buAutoNum type="arabicPeriod"/>
            </a:pPr>
            <a:r>
              <a:rPr lang="en-US" altLang="ja-JP" dirty="0" smtClean="0"/>
              <a:t>What would you say to someone knowing that you could expect criticism the way this activity challenged?  How would you answer if you could try it again?</a:t>
            </a:r>
            <a:endParaRPr kumimoji="1" lang="en-US" altLang="ja-JP" dirty="0" smtClean="0"/>
          </a:p>
          <a:p>
            <a:pPr marL="342900" indent="-342900">
              <a:buAutoNum type="arabicPeriod"/>
            </a:pPr>
            <a:endParaRPr kumimoji="1" lang="en-US" altLang="ja-JP" dirty="0" smtClean="0"/>
          </a:p>
          <a:p>
            <a:pPr marL="342900" indent="-342900">
              <a:buAutoNum type="arabicPeriod"/>
            </a:pPr>
            <a:r>
              <a:rPr lang="en-US" altLang="ja-JP" dirty="0" smtClean="0"/>
              <a:t>How do you answer a question about yourself and your ability so that you get the criticism you want?</a:t>
            </a:r>
          </a:p>
          <a:p>
            <a:pPr marL="342900" indent="-342900">
              <a:buAutoNum type="arabicPeriod"/>
            </a:pPr>
            <a:endParaRPr lang="en-US" altLang="ja-JP" dirty="0"/>
          </a:p>
          <a:p>
            <a:pPr marL="342900" indent="-342900">
              <a:buAutoNum type="arabicPeriod"/>
            </a:pPr>
            <a:r>
              <a:rPr lang="en-US" altLang="ja-JP" dirty="0" smtClean="0"/>
              <a:t>What would you teach a new ALT next year about their self introduction?</a:t>
            </a:r>
            <a:endParaRPr lang="en-US" altLang="ja-JP" dirty="0"/>
          </a:p>
          <a:p>
            <a:pPr marL="342900" indent="-342900">
              <a:buAutoNum type="arabicPeriod"/>
            </a:pPr>
            <a:endParaRPr kumimoji="1" lang="ja-JP" altLang="en-US" dirty="0"/>
          </a:p>
        </p:txBody>
      </p:sp>
    </p:spTree>
    <p:extLst>
      <p:ext uri="{BB962C8B-B14F-4D97-AF65-F5344CB8AC3E}">
        <p14:creationId xmlns:p14="http://schemas.microsoft.com/office/powerpoint/2010/main" val="3138776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1403648" y="764704"/>
            <a:ext cx="7272808" cy="1800200"/>
          </a:xfrm>
          <a:prstGeom prst="round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t>THE CONCEPT OF MASTERY</a:t>
            </a:r>
            <a:r>
              <a:rPr lang="en-US" altLang="ja-JP" dirty="0" smtClean="0"/>
              <a:t>:</a:t>
            </a:r>
          </a:p>
          <a:p>
            <a:pPr algn="ctr"/>
            <a:endParaRPr kumimoji="1" lang="en-US" altLang="ja-JP" dirty="0"/>
          </a:p>
          <a:p>
            <a:pPr algn="ctr"/>
            <a:r>
              <a:rPr lang="en-US" altLang="ja-JP" sz="3200" b="1" dirty="0" smtClean="0">
                <a:solidFill>
                  <a:schemeClr val="tx1"/>
                </a:solidFill>
              </a:rPr>
              <a:t>The Teaching Philosophy to Understand Purpose</a:t>
            </a:r>
            <a:endParaRPr kumimoji="1" lang="ja-JP" altLang="en-US" sz="3200" b="1" dirty="0">
              <a:solidFill>
                <a:schemeClr val="tx1"/>
              </a:solidFill>
            </a:endParaRPr>
          </a:p>
        </p:txBody>
      </p:sp>
      <p:sp>
        <p:nvSpPr>
          <p:cNvPr id="4" name="テキスト ボックス 3"/>
          <p:cNvSpPr txBox="1"/>
          <p:nvPr/>
        </p:nvSpPr>
        <p:spPr>
          <a:xfrm>
            <a:off x="395536" y="2708920"/>
            <a:ext cx="8496944" cy="3416320"/>
          </a:xfrm>
          <a:prstGeom prst="rect">
            <a:avLst/>
          </a:prstGeom>
          <a:solidFill>
            <a:schemeClr val="bg1">
              <a:lumMod val="95000"/>
            </a:schemeClr>
          </a:solidFill>
        </p:spPr>
        <p:txBody>
          <a:bodyPr wrap="square" rtlCol="0">
            <a:spAutoFit/>
          </a:bodyPr>
          <a:lstStyle/>
          <a:p>
            <a:r>
              <a:rPr kumimoji="1" lang="en-US" altLang="ja-JP" dirty="0" smtClean="0"/>
              <a:t>Applying the concept of mastery to communication and networking:</a:t>
            </a:r>
          </a:p>
          <a:p>
            <a:endParaRPr lang="en-US" altLang="ja-JP" dirty="0"/>
          </a:p>
          <a:p>
            <a:pPr marL="342900" indent="-342900">
              <a:buAutoNum type="arabicPeriod"/>
            </a:pPr>
            <a:r>
              <a:rPr kumimoji="1" lang="en-US" altLang="ja-JP" dirty="0" smtClean="0"/>
              <a:t>Have a positive or neutral approach to the information you </a:t>
            </a:r>
            <a:r>
              <a:rPr lang="en-US" altLang="ja-JP" dirty="0" smtClean="0"/>
              <a:t>give.</a:t>
            </a:r>
          </a:p>
          <a:p>
            <a:pPr marL="342900" indent="-342900">
              <a:buAutoNum type="arabicPeriod"/>
            </a:pPr>
            <a:endParaRPr kumimoji="1" lang="en-US" altLang="ja-JP" dirty="0"/>
          </a:p>
          <a:p>
            <a:pPr marL="342900" indent="-342900">
              <a:buAutoNum type="arabicPeriod"/>
            </a:pPr>
            <a:r>
              <a:rPr lang="en-US" altLang="ja-JP" dirty="0" smtClean="0"/>
              <a:t>Look for common ground, especially if someone is answering your questions.</a:t>
            </a:r>
          </a:p>
          <a:p>
            <a:pPr marL="342900" indent="-342900">
              <a:buAutoNum type="arabicPeriod"/>
            </a:pPr>
            <a:endParaRPr kumimoji="1" lang="en-US" altLang="ja-JP" dirty="0"/>
          </a:p>
          <a:p>
            <a:pPr marL="342900" indent="-342900">
              <a:buAutoNum type="arabicPeriod"/>
            </a:pPr>
            <a:r>
              <a:rPr lang="en-US" altLang="ja-JP" dirty="0" smtClean="0"/>
              <a:t>People always compare other people to themselves, because we know what we like.</a:t>
            </a:r>
          </a:p>
          <a:p>
            <a:pPr marL="342900" indent="-342900">
              <a:buAutoNum type="arabicPeriod"/>
            </a:pPr>
            <a:endParaRPr lang="en-US" altLang="ja-JP" dirty="0"/>
          </a:p>
          <a:p>
            <a:pPr marL="342900" indent="-342900">
              <a:buAutoNum type="arabicPeriod"/>
            </a:pPr>
            <a:r>
              <a:rPr lang="en-US" altLang="ja-JP" dirty="0" smtClean="0"/>
              <a:t>Share and use the opinion of others, proving their communication ability is helpful and worthwhile.</a:t>
            </a:r>
          </a:p>
          <a:p>
            <a:pPr marL="342900" indent="-342900">
              <a:buAutoNum type="arabicPeriod"/>
            </a:pPr>
            <a:endParaRPr kumimoji="1" lang="en-US" altLang="ja-JP" dirty="0"/>
          </a:p>
          <a:p>
            <a:pPr marL="342900" indent="-342900">
              <a:buAutoNum type="arabicPeriod"/>
            </a:pPr>
            <a:endParaRPr kumimoji="1" lang="ja-JP" altLang="en-US" dirty="0"/>
          </a:p>
        </p:txBody>
      </p:sp>
    </p:spTree>
    <p:extLst>
      <p:ext uri="{BB962C8B-B14F-4D97-AF65-F5344CB8AC3E}">
        <p14:creationId xmlns:p14="http://schemas.microsoft.com/office/powerpoint/2010/main" val="816625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1403648" y="764704"/>
            <a:ext cx="7272808" cy="1800200"/>
          </a:xfrm>
          <a:prstGeom prst="round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t>THE CONCEPT OF MASTERY</a:t>
            </a:r>
            <a:r>
              <a:rPr lang="en-US" altLang="ja-JP" dirty="0" smtClean="0"/>
              <a:t>:</a:t>
            </a:r>
          </a:p>
          <a:p>
            <a:pPr algn="ctr"/>
            <a:endParaRPr kumimoji="1" lang="en-US" altLang="ja-JP" dirty="0"/>
          </a:p>
          <a:p>
            <a:pPr algn="ctr"/>
            <a:r>
              <a:rPr lang="en-US" altLang="ja-JP" sz="3200" b="1" dirty="0" smtClean="0">
                <a:solidFill>
                  <a:schemeClr val="tx1"/>
                </a:solidFill>
              </a:rPr>
              <a:t>The Teaching Philosophy to Understand Purpose</a:t>
            </a:r>
            <a:endParaRPr kumimoji="1" lang="ja-JP" altLang="en-US" sz="3200" b="1" dirty="0">
              <a:solidFill>
                <a:schemeClr val="tx1"/>
              </a:solidFill>
            </a:endParaRPr>
          </a:p>
        </p:txBody>
      </p:sp>
      <p:sp>
        <p:nvSpPr>
          <p:cNvPr id="4" name="テキスト ボックス 3"/>
          <p:cNvSpPr txBox="1"/>
          <p:nvPr/>
        </p:nvSpPr>
        <p:spPr>
          <a:xfrm>
            <a:off x="395536" y="2708920"/>
            <a:ext cx="8496944" cy="3416320"/>
          </a:xfrm>
          <a:prstGeom prst="rect">
            <a:avLst/>
          </a:prstGeom>
          <a:solidFill>
            <a:schemeClr val="bg1">
              <a:lumMod val="95000"/>
            </a:schemeClr>
          </a:solidFill>
        </p:spPr>
        <p:txBody>
          <a:bodyPr wrap="square" rtlCol="0">
            <a:spAutoFit/>
          </a:bodyPr>
          <a:lstStyle/>
          <a:p>
            <a:r>
              <a:rPr kumimoji="1" lang="en-US" altLang="ja-JP" dirty="0" smtClean="0"/>
              <a:t>Applying the concept of mastery to communication and networking:</a:t>
            </a:r>
          </a:p>
          <a:p>
            <a:r>
              <a:rPr lang="en-US" altLang="ja-JP" dirty="0"/>
              <a:t/>
            </a:r>
            <a:br>
              <a:rPr lang="en-US" altLang="ja-JP" dirty="0"/>
            </a:br>
            <a:r>
              <a:rPr lang="en-US" altLang="ja-JP" dirty="0" smtClean="0"/>
              <a:t>Negative people and responses</a:t>
            </a:r>
          </a:p>
          <a:p>
            <a:endParaRPr lang="en-US" altLang="ja-JP" dirty="0"/>
          </a:p>
          <a:p>
            <a:pPr marL="342900" indent="-342900">
              <a:buAutoNum type="arabicPeriod"/>
            </a:pPr>
            <a:r>
              <a:rPr lang="en-US" altLang="ja-JP" dirty="0" smtClean="0"/>
              <a:t>Two negatives make negative conversation. </a:t>
            </a:r>
          </a:p>
          <a:p>
            <a:pPr marL="342900" indent="-342900">
              <a:buAutoNum type="arabicPeriod"/>
            </a:pPr>
            <a:endParaRPr lang="en-US" altLang="ja-JP" dirty="0"/>
          </a:p>
          <a:p>
            <a:pPr marL="342900" indent="-342900">
              <a:buAutoNum type="arabicPeriod"/>
            </a:pPr>
            <a:r>
              <a:rPr lang="en-US" altLang="ja-JP" dirty="0" smtClean="0"/>
              <a:t>Negative responses don’t always make people want to talk to you.  </a:t>
            </a:r>
          </a:p>
          <a:p>
            <a:pPr marL="342900" indent="-342900">
              <a:buAutoNum type="arabicPeriod"/>
            </a:pPr>
            <a:endParaRPr lang="en-US" altLang="ja-JP" dirty="0"/>
          </a:p>
          <a:p>
            <a:pPr marL="342900" indent="-342900">
              <a:buAutoNum type="arabicPeriod"/>
            </a:pPr>
            <a:r>
              <a:rPr lang="en-US" altLang="ja-JP" dirty="0" smtClean="0"/>
              <a:t>Understand why you give negative responses</a:t>
            </a:r>
          </a:p>
          <a:p>
            <a:pPr marL="342900" indent="-342900">
              <a:buAutoNum type="arabicPeriod"/>
            </a:pPr>
            <a:endParaRPr lang="en-US" altLang="ja-JP" dirty="0"/>
          </a:p>
          <a:p>
            <a:pPr marL="342900" indent="-342900">
              <a:buAutoNum type="arabicPeriod"/>
            </a:pPr>
            <a:r>
              <a:rPr lang="en-US" altLang="ja-JP" dirty="0" smtClean="0"/>
              <a:t>Some people thrive off negativity, and that’s their thing.</a:t>
            </a:r>
            <a:endParaRPr kumimoji="1" lang="en-US" altLang="ja-JP" dirty="0"/>
          </a:p>
          <a:p>
            <a:pPr marL="342900" indent="-342900">
              <a:buAutoNum type="arabicPeriod"/>
            </a:pPr>
            <a:endParaRPr kumimoji="1" lang="ja-JP" altLang="en-US" dirty="0"/>
          </a:p>
        </p:txBody>
      </p:sp>
    </p:spTree>
    <p:extLst>
      <p:ext uri="{BB962C8B-B14F-4D97-AF65-F5344CB8AC3E}">
        <p14:creationId xmlns:p14="http://schemas.microsoft.com/office/powerpoint/2010/main" val="4045308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776" y="3073437"/>
            <a:ext cx="2527358" cy="1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9326" y="2779780"/>
            <a:ext cx="4994086" cy="374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068957" y="356462"/>
            <a:ext cx="5256584" cy="1200329"/>
          </a:xfrm>
          <a:prstGeom prst="rect">
            <a:avLst/>
          </a:prstGeom>
          <a:noFill/>
        </p:spPr>
        <p:txBody>
          <a:bodyPr wrap="square" rtlCol="0">
            <a:spAutoFit/>
          </a:bodyPr>
          <a:lstStyle/>
          <a:p>
            <a:r>
              <a:rPr kumimoji="1" lang="en-US" altLang="ja-JP" sz="7200" dirty="0" smtClean="0">
                <a:latin typeface="Bookman Old Style" panose="02050604050505020204" pitchFamily="18" charset="0"/>
              </a:rPr>
              <a:t>Survey</a:t>
            </a:r>
            <a:endParaRPr kumimoji="1" lang="ja-JP" altLang="en-US" dirty="0">
              <a:latin typeface="Bookman Old Style" panose="02050604050505020204" pitchFamily="18" charset="0"/>
            </a:endParaRPr>
          </a:p>
        </p:txBody>
      </p:sp>
      <p:pic>
        <p:nvPicPr>
          <p:cNvPr id="1026" name="Picture 2" descr="Image result for hands ready to cl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632866"/>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cl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58" y="465256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l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016695"/>
            <a:ext cx="2214786" cy="259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59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1403648" y="764704"/>
            <a:ext cx="7272808" cy="1800200"/>
          </a:xfrm>
          <a:prstGeom prst="round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t>THE CONCEPT OF MASTERY</a:t>
            </a:r>
            <a:r>
              <a:rPr lang="en-US" altLang="ja-JP" dirty="0" smtClean="0"/>
              <a:t>:</a:t>
            </a:r>
          </a:p>
          <a:p>
            <a:pPr algn="ctr"/>
            <a:endParaRPr kumimoji="1" lang="en-US" altLang="ja-JP" dirty="0"/>
          </a:p>
          <a:p>
            <a:pPr algn="ctr"/>
            <a:r>
              <a:rPr lang="en-US" altLang="ja-JP" sz="2400" b="1" dirty="0" smtClean="0">
                <a:solidFill>
                  <a:schemeClr val="tx1"/>
                </a:solidFill>
              </a:rPr>
              <a:t>The Teaching Philosophy to understand purpose</a:t>
            </a:r>
            <a:endParaRPr kumimoji="1" lang="ja-JP" altLang="en-US" sz="2400" b="1" dirty="0">
              <a:solidFill>
                <a:schemeClr val="tx1"/>
              </a:solidFill>
            </a:endParaRPr>
          </a:p>
        </p:txBody>
      </p:sp>
      <p:sp>
        <p:nvSpPr>
          <p:cNvPr id="4" name="テキスト ボックス 3"/>
          <p:cNvSpPr txBox="1"/>
          <p:nvPr/>
        </p:nvSpPr>
        <p:spPr>
          <a:xfrm>
            <a:off x="467544" y="2721693"/>
            <a:ext cx="8496944" cy="4124206"/>
          </a:xfrm>
          <a:prstGeom prst="rect">
            <a:avLst/>
          </a:prstGeom>
          <a:solidFill>
            <a:schemeClr val="bg1">
              <a:lumMod val="95000"/>
            </a:schemeClr>
          </a:solidFill>
        </p:spPr>
        <p:txBody>
          <a:bodyPr wrap="square" rtlCol="0">
            <a:spAutoFit/>
          </a:bodyPr>
          <a:lstStyle/>
          <a:p>
            <a:pPr fontAlgn="base"/>
            <a:r>
              <a:rPr lang="en-US" altLang="ja-JP" sz="2400" i="1" dirty="0" smtClean="0"/>
              <a:t>Repeated</a:t>
            </a:r>
          </a:p>
          <a:p>
            <a:pPr fontAlgn="base"/>
            <a:endParaRPr lang="en-US" altLang="ja-JP" sz="2400" i="1" dirty="0"/>
          </a:p>
          <a:p>
            <a:pPr fontAlgn="base"/>
            <a:r>
              <a:rPr lang="en-US" altLang="ja-JP" sz="2800" i="1" dirty="0" smtClean="0"/>
              <a:t>The concept of mastery means:</a:t>
            </a:r>
          </a:p>
          <a:p>
            <a:pPr fontAlgn="base"/>
            <a:endParaRPr lang="en-US" altLang="ja-JP" sz="2800" i="1" dirty="0"/>
          </a:p>
          <a:p>
            <a:pPr fontAlgn="base"/>
            <a:r>
              <a:rPr lang="en-US" altLang="ja-JP" sz="2800" i="1" dirty="0" smtClean="0"/>
              <a:t>You are good enough at something that you can teach it to others.</a:t>
            </a:r>
          </a:p>
          <a:p>
            <a:pPr fontAlgn="base"/>
            <a:endParaRPr lang="en-US" altLang="ja-JP" sz="2800" i="1" dirty="0"/>
          </a:p>
          <a:p>
            <a:pPr fontAlgn="base"/>
            <a:r>
              <a:rPr lang="en-US" altLang="ja-JP" sz="2800" i="1" dirty="0" smtClean="0"/>
              <a:t>You have both the attitude and social awareness of what you are doing in your place in society.</a:t>
            </a:r>
            <a:endParaRPr lang="en-US" altLang="ja-JP" sz="2800" i="1" dirty="0"/>
          </a:p>
          <a:p>
            <a:endParaRPr kumimoji="1" lang="ja-JP" altLang="en-US" dirty="0"/>
          </a:p>
        </p:txBody>
      </p:sp>
    </p:spTree>
    <p:extLst>
      <p:ext uri="{BB962C8B-B14F-4D97-AF65-F5344CB8AC3E}">
        <p14:creationId xmlns:p14="http://schemas.microsoft.com/office/powerpoint/2010/main" val="2929836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5"/>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3203848" y="1196752"/>
            <a:ext cx="5832648" cy="2160240"/>
          </a:xfrm>
          <a:prstGeom prst="round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t>Communication Techniques</a:t>
            </a:r>
            <a:endParaRPr kumimoji="1" lang="ja-JP" altLang="en-US" sz="3600" b="1" dirty="0"/>
          </a:p>
        </p:txBody>
      </p:sp>
      <p:sp>
        <p:nvSpPr>
          <p:cNvPr id="4" name="角丸四角形 3"/>
          <p:cNvSpPr/>
          <p:nvPr/>
        </p:nvSpPr>
        <p:spPr>
          <a:xfrm>
            <a:off x="611560" y="4005064"/>
            <a:ext cx="7920880" cy="13681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Things I do and have learned communicating in Japan</a:t>
            </a:r>
            <a:endParaRPr kumimoji="1" lang="ja-JP" altLang="en-US" dirty="0"/>
          </a:p>
        </p:txBody>
      </p:sp>
    </p:spTree>
    <p:extLst>
      <p:ext uri="{BB962C8B-B14F-4D97-AF65-F5344CB8AC3E}">
        <p14:creationId xmlns:p14="http://schemas.microsoft.com/office/powerpoint/2010/main" val="1501821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5"/>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3280412" y="836712"/>
            <a:ext cx="5832648" cy="2160240"/>
          </a:xfrm>
          <a:prstGeom prst="round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t>Communication Techniques</a:t>
            </a:r>
            <a:endParaRPr kumimoji="1" lang="ja-JP" altLang="en-US" sz="3600" b="1" dirty="0"/>
          </a:p>
        </p:txBody>
      </p:sp>
      <p:sp>
        <p:nvSpPr>
          <p:cNvPr id="4" name="テキスト ボックス 3"/>
          <p:cNvSpPr txBox="1"/>
          <p:nvPr/>
        </p:nvSpPr>
        <p:spPr>
          <a:xfrm>
            <a:off x="251520" y="3212976"/>
            <a:ext cx="8712968" cy="2308324"/>
          </a:xfrm>
          <a:prstGeom prst="rect">
            <a:avLst/>
          </a:prstGeom>
          <a:solidFill>
            <a:schemeClr val="bg1">
              <a:lumMod val="95000"/>
            </a:schemeClr>
          </a:solidFill>
        </p:spPr>
        <p:txBody>
          <a:bodyPr wrap="square" rtlCol="0">
            <a:spAutoFit/>
          </a:bodyPr>
          <a:lstStyle/>
          <a:p>
            <a:pPr marL="342900" indent="-342900">
              <a:buAutoNum type="arabicPeriod"/>
            </a:pPr>
            <a:r>
              <a:rPr kumimoji="1" lang="en-US" altLang="ja-JP" dirty="0" smtClean="0"/>
              <a:t>Listening is more important than speaking.</a:t>
            </a:r>
            <a:r>
              <a:rPr lang="en-US" altLang="ja-JP" dirty="0" smtClean="0"/>
              <a:t>  (story of previous boss and role model)</a:t>
            </a:r>
          </a:p>
          <a:p>
            <a:pPr marL="342900" indent="-342900">
              <a:buAutoNum type="arabicPeriod"/>
            </a:pPr>
            <a:endParaRPr lang="en-US" altLang="ja-JP" dirty="0"/>
          </a:p>
          <a:p>
            <a:pPr marL="342900" indent="-342900">
              <a:buAutoNum type="arabicPeriod"/>
            </a:pPr>
            <a:endParaRPr lang="en-US" altLang="ja-JP" dirty="0" smtClean="0"/>
          </a:p>
          <a:p>
            <a:r>
              <a:rPr lang="en-US" altLang="ja-JP" dirty="0" smtClean="0"/>
              <a:t>Refrain from thinking ahead, stay quiet, repeat back, show that you are listening (eyes)</a:t>
            </a:r>
          </a:p>
          <a:p>
            <a:endParaRPr lang="en-US" altLang="ja-JP" dirty="0"/>
          </a:p>
          <a:p>
            <a:endParaRPr lang="en-US" altLang="ja-JP" dirty="0" smtClean="0"/>
          </a:p>
          <a:p>
            <a:r>
              <a:rPr lang="en-US" altLang="ja-JP" dirty="0" smtClean="0"/>
              <a:t>Use this with JTEs and other school staff.</a:t>
            </a:r>
          </a:p>
          <a:p>
            <a:pPr marL="342900" indent="-342900">
              <a:buAutoNum type="arabicPeriod"/>
            </a:pPr>
            <a:endParaRPr kumimoji="1" lang="en-US" altLang="ja-JP" dirty="0" smtClean="0"/>
          </a:p>
        </p:txBody>
      </p:sp>
    </p:spTree>
    <p:extLst>
      <p:ext uri="{BB962C8B-B14F-4D97-AF65-F5344CB8AC3E}">
        <p14:creationId xmlns:p14="http://schemas.microsoft.com/office/powerpoint/2010/main" val="1139152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5"/>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3311352" y="476672"/>
            <a:ext cx="5832648" cy="2160240"/>
          </a:xfrm>
          <a:prstGeom prst="round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t>Communication Techniques</a:t>
            </a:r>
            <a:endParaRPr kumimoji="1" lang="ja-JP" altLang="en-US" sz="3600" b="1" dirty="0"/>
          </a:p>
        </p:txBody>
      </p:sp>
      <p:sp>
        <p:nvSpPr>
          <p:cNvPr id="4" name="テキスト ボックス 3"/>
          <p:cNvSpPr txBox="1"/>
          <p:nvPr/>
        </p:nvSpPr>
        <p:spPr>
          <a:xfrm>
            <a:off x="215516" y="3080816"/>
            <a:ext cx="8712968" cy="3416320"/>
          </a:xfrm>
          <a:prstGeom prst="rect">
            <a:avLst/>
          </a:prstGeom>
          <a:solidFill>
            <a:schemeClr val="bg1">
              <a:lumMod val="95000"/>
            </a:schemeClr>
          </a:solidFill>
        </p:spPr>
        <p:txBody>
          <a:bodyPr wrap="square" rtlCol="0">
            <a:spAutoFit/>
          </a:bodyPr>
          <a:lstStyle/>
          <a:p>
            <a:pPr marL="342900" indent="-342900">
              <a:buAutoNum type="arabicPeriod"/>
            </a:pPr>
            <a:r>
              <a:rPr kumimoji="1" lang="en-US" altLang="ja-JP" dirty="0" smtClean="0"/>
              <a:t>Don’t say ‘no’ (being polite in Japanese).</a:t>
            </a:r>
          </a:p>
          <a:p>
            <a:pPr marL="342900" indent="-342900">
              <a:buAutoNum type="arabicPeriod"/>
            </a:pPr>
            <a:endParaRPr lang="en-US" altLang="ja-JP" dirty="0"/>
          </a:p>
          <a:p>
            <a:r>
              <a:rPr lang="en-US" altLang="ja-JP" dirty="0"/>
              <a:t> </a:t>
            </a:r>
            <a:r>
              <a:rPr lang="en-US" altLang="ja-JP" dirty="0" smtClean="0"/>
              <a:t>     ‘No’ is rejection, dismissal, disrespect, disowning ideas and initiatives.</a:t>
            </a:r>
          </a:p>
          <a:p>
            <a:endParaRPr lang="en-US" altLang="ja-JP" dirty="0" smtClean="0"/>
          </a:p>
          <a:p>
            <a:pPr marL="285750" indent="-285750">
              <a:buFontTx/>
              <a:buChar char="-"/>
            </a:pPr>
            <a:r>
              <a:rPr lang="en-US" altLang="ja-JP" dirty="0" smtClean="0"/>
              <a:t>Learn from the Japanese way of saying no.  ‘I’ll get back to you’</a:t>
            </a:r>
          </a:p>
          <a:p>
            <a:pPr marL="285750" indent="-285750">
              <a:buFontTx/>
              <a:buChar char="-"/>
            </a:pPr>
            <a:endParaRPr lang="en-US" altLang="ja-JP" dirty="0"/>
          </a:p>
          <a:p>
            <a:pPr marL="285750" indent="-285750">
              <a:buFontTx/>
              <a:buChar char="-"/>
            </a:pPr>
            <a:r>
              <a:rPr lang="en-US" altLang="ja-JP" dirty="0" smtClean="0"/>
              <a:t>Just be honest, and further the suggestion.</a:t>
            </a:r>
          </a:p>
          <a:p>
            <a:pPr marL="285750" indent="-285750">
              <a:buFontTx/>
              <a:buChar char="-"/>
            </a:pPr>
            <a:endParaRPr lang="en-US" altLang="ja-JP" dirty="0"/>
          </a:p>
          <a:p>
            <a:r>
              <a:rPr lang="en-US" altLang="ja-JP" dirty="0" smtClean="0"/>
              <a:t>i.e. Do you want to come shoe shopping with me all day in </a:t>
            </a:r>
            <a:r>
              <a:rPr lang="en-US" altLang="ja-JP" dirty="0" err="1" smtClean="0"/>
              <a:t>Hamamachi</a:t>
            </a:r>
            <a:r>
              <a:rPr lang="en-US" altLang="ja-JP" dirty="0" smtClean="0"/>
              <a:t>?</a:t>
            </a:r>
          </a:p>
          <a:p>
            <a:endParaRPr lang="en-US" altLang="ja-JP" dirty="0"/>
          </a:p>
          <a:p>
            <a:r>
              <a:rPr lang="en-US" altLang="ja-JP" dirty="0" smtClean="0"/>
              <a:t>       ‘I’d love to, but there is something else I need to do with that time. </a:t>
            </a:r>
          </a:p>
          <a:p>
            <a:r>
              <a:rPr lang="en-US" altLang="ja-JP" dirty="0"/>
              <a:t> </a:t>
            </a:r>
            <a:r>
              <a:rPr lang="en-US" altLang="ja-JP" dirty="0" smtClean="0"/>
              <a:t>         I could meet up with you after?’</a:t>
            </a:r>
          </a:p>
        </p:txBody>
      </p:sp>
    </p:spTree>
    <p:extLst>
      <p:ext uri="{BB962C8B-B14F-4D97-AF65-F5344CB8AC3E}">
        <p14:creationId xmlns:p14="http://schemas.microsoft.com/office/powerpoint/2010/main" val="2245049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5"/>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3280412" y="836712"/>
            <a:ext cx="5832648" cy="2160240"/>
          </a:xfrm>
          <a:prstGeom prst="round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t>Communication Techniques</a:t>
            </a:r>
            <a:endParaRPr kumimoji="1" lang="ja-JP" altLang="en-US" sz="3600" b="1" dirty="0"/>
          </a:p>
        </p:txBody>
      </p:sp>
      <p:sp>
        <p:nvSpPr>
          <p:cNvPr id="4" name="テキスト ボックス 3"/>
          <p:cNvSpPr txBox="1"/>
          <p:nvPr/>
        </p:nvSpPr>
        <p:spPr>
          <a:xfrm>
            <a:off x="215516" y="3080816"/>
            <a:ext cx="8712968" cy="2862322"/>
          </a:xfrm>
          <a:prstGeom prst="rect">
            <a:avLst/>
          </a:prstGeom>
          <a:solidFill>
            <a:schemeClr val="bg1">
              <a:lumMod val="95000"/>
            </a:schemeClr>
          </a:solidFill>
        </p:spPr>
        <p:txBody>
          <a:bodyPr wrap="square" rtlCol="0">
            <a:spAutoFit/>
          </a:bodyPr>
          <a:lstStyle/>
          <a:p>
            <a:pPr marL="342900" indent="-342900">
              <a:buAutoNum type="arabicPeriod"/>
            </a:pPr>
            <a:r>
              <a:rPr lang="en-US" altLang="ja-JP" dirty="0" smtClean="0"/>
              <a:t>Know when you are talking about yourself.  Using ‘I’, ‘me’, ‘my’</a:t>
            </a:r>
          </a:p>
          <a:p>
            <a:pPr marL="342900" indent="-342900">
              <a:buAutoNum type="arabicPeriod"/>
            </a:pPr>
            <a:endParaRPr lang="en-US" altLang="ja-JP" dirty="0"/>
          </a:p>
          <a:p>
            <a:pPr marL="342900" indent="-342900">
              <a:buAutoNum type="arabicPeriod"/>
            </a:pPr>
            <a:r>
              <a:rPr lang="en-US" altLang="ja-JP" dirty="0" smtClean="0"/>
              <a:t>Change in your conversation to talk about ‘us’ and ‘we’ and what you are doing.</a:t>
            </a:r>
          </a:p>
          <a:p>
            <a:pPr marL="342900" indent="-342900">
              <a:buAutoNum type="arabicPeriod"/>
            </a:pPr>
            <a:endParaRPr lang="en-US" altLang="ja-JP" dirty="0"/>
          </a:p>
          <a:p>
            <a:pPr marL="342900" indent="-342900">
              <a:buAutoNum type="arabicPeriod"/>
            </a:pPr>
            <a:endParaRPr lang="en-US" altLang="ja-JP" dirty="0" smtClean="0"/>
          </a:p>
          <a:p>
            <a:pPr marL="285750" indent="-285750">
              <a:buFontTx/>
              <a:buChar char="-"/>
            </a:pPr>
            <a:r>
              <a:rPr lang="en-US" altLang="ja-JP" dirty="0" smtClean="0"/>
              <a:t>Consider this when writing an email.</a:t>
            </a:r>
          </a:p>
          <a:p>
            <a:pPr marL="285750" indent="-285750">
              <a:buFontTx/>
              <a:buChar char="-"/>
            </a:pPr>
            <a:endParaRPr lang="en-US" altLang="ja-JP" dirty="0"/>
          </a:p>
          <a:p>
            <a:pPr marL="285750" indent="-285750">
              <a:buFontTx/>
              <a:buChar char="-"/>
            </a:pPr>
            <a:r>
              <a:rPr lang="en-US" altLang="ja-JP" dirty="0" smtClean="0"/>
              <a:t>Too much emphasis on yourself shows you think too much about yourself</a:t>
            </a:r>
          </a:p>
          <a:p>
            <a:pPr marL="285750" indent="-285750">
              <a:buFontTx/>
              <a:buChar char="-"/>
            </a:pPr>
            <a:endParaRPr lang="en-US" altLang="ja-JP" dirty="0"/>
          </a:p>
          <a:p>
            <a:pPr marL="285750" indent="-285750">
              <a:buFontTx/>
              <a:buChar char="-"/>
            </a:pPr>
            <a:r>
              <a:rPr lang="en-US" altLang="ja-JP" dirty="0" smtClean="0"/>
              <a:t>Open up the conversation to know more about the other person or people you are with</a:t>
            </a:r>
          </a:p>
        </p:txBody>
      </p:sp>
    </p:spTree>
    <p:extLst>
      <p:ext uri="{BB962C8B-B14F-4D97-AF65-F5344CB8AC3E}">
        <p14:creationId xmlns:p14="http://schemas.microsoft.com/office/powerpoint/2010/main" val="2169229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5"/>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3280412" y="836712"/>
            <a:ext cx="5832648" cy="2160240"/>
          </a:xfrm>
          <a:prstGeom prst="round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t>Communication Techniques</a:t>
            </a:r>
            <a:endParaRPr kumimoji="1" lang="ja-JP" altLang="en-US" sz="3600" b="1" dirty="0"/>
          </a:p>
        </p:txBody>
      </p:sp>
      <p:sp>
        <p:nvSpPr>
          <p:cNvPr id="4" name="テキスト ボックス 3"/>
          <p:cNvSpPr txBox="1"/>
          <p:nvPr/>
        </p:nvSpPr>
        <p:spPr>
          <a:xfrm>
            <a:off x="215516" y="3080816"/>
            <a:ext cx="8712968" cy="2585323"/>
          </a:xfrm>
          <a:prstGeom prst="rect">
            <a:avLst/>
          </a:prstGeom>
          <a:solidFill>
            <a:schemeClr val="bg1">
              <a:lumMod val="95000"/>
            </a:schemeClr>
          </a:solidFill>
        </p:spPr>
        <p:txBody>
          <a:bodyPr wrap="square" rtlCol="0">
            <a:spAutoFit/>
          </a:bodyPr>
          <a:lstStyle/>
          <a:p>
            <a:pPr marL="342900" indent="-342900">
              <a:buAutoNum type="arabicPeriod"/>
            </a:pPr>
            <a:r>
              <a:rPr lang="en-US" altLang="ja-JP" dirty="0" smtClean="0"/>
              <a:t>Control awkwardness.   </a:t>
            </a:r>
            <a:r>
              <a:rPr lang="en-US" altLang="ja-JP" dirty="0" err="1" smtClean="0"/>
              <a:t>Recognising</a:t>
            </a:r>
            <a:r>
              <a:rPr lang="en-US" altLang="ja-JP" dirty="0" smtClean="0"/>
              <a:t> awkwardness is / can be situation control and power in communication.</a:t>
            </a:r>
          </a:p>
          <a:p>
            <a:pPr marL="342900" indent="-342900">
              <a:buAutoNum type="arabicPeriod"/>
            </a:pPr>
            <a:endParaRPr lang="en-US" altLang="ja-JP" dirty="0"/>
          </a:p>
          <a:p>
            <a:pPr marL="342900" indent="-342900">
              <a:buAutoNum type="arabicPeriod"/>
            </a:pPr>
            <a:endParaRPr lang="en-US" altLang="ja-JP" dirty="0" smtClean="0"/>
          </a:p>
          <a:p>
            <a:pPr marL="285750" indent="-285750">
              <a:buFontTx/>
              <a:buChar char="-"/>
            </a:pPr>
            <a:r>
              <a:rPr lang="en-US" altLang="ja-JP" dirty="0" smtClean="0"/>
              <a:t>Crowd work.</a:t>
            </a:r>
          </a:p>
          <a:p>
            <a:pPr marL="285750" indent="-285750">
              <a:buFontTx/>
              <a:buChar char="-"/>
            </a:pPr>
            <a:endParaRPr lang="en-US" altLang="ja-JP" dirty="0"/>
          </a:p>
          <a:p>
            <a:pPr marL="285750" indent="-285750">
              <a:buFontTx/>
              <a:buChar char="-"/>
            </a:pPr>
            <a:r>
              <a:rPr lang="en-US" altLang="ja-JP" dirty="0" smtClean="0"/>
              <a:t>This happens to students in the classroom.</a:t>
            </a:r>
          </a:p>
          <a:p>
            <a:pPr marL="285750" indent="-285750">
              <a:buFontTx/>
              <a:buChar char="-"/>
            </a:pPr>
            <a:endParaRPr lang="en-US" altLang="ja-JP" dirty="0"/>
          </a:p>
          <a:p>
            <a:pPr marL="285750" indent="-285750">
              <a:buFontTx/>
              <a:buChar char="-"/>
            </a:pPr>
            <a:r>
              <a:rPr lang="en-US" altLang="ja-JP" dirty="0" smtClean="0"/>
              <a:t>This has happened to you your whole life.</a:t>
            </a:r>
          </a:p>
        </p:txBody>
      </p:sp>
      <p:sp>
        <p:nvSpPr>
          <p:cNvPr id="5" name="テキスト ボックス 4"/>
          <p:cNvSpPr txBox="1"/>
          <p:nvPr/>
        </p:nvSpPr>
        <p:spPr>
          <a:xfrm>
            <a:off x="251520" y="188640"/>
            <a:ext cx="4464496" cy="369332"/>
          </a:xfrm>
          <a:prstGeom prst="rect">
            <a:avLst/>
          </a:prstGeom>
          <a:solidFill>
            <a:schemeClr val="bg1"/>
          </a:solidFill>
        </p:spPr>
        <p:txBody>
          <a:bodyPr wrap="square" rtlCol="0">
            <a:spAutoFit/>
          </a:bodyPr>
          <a:lstStyle/>
          <a:p>
            <a:endParaRPr kumimoji="1" lang="en-US" altLang="ja-JP" dirty="0" smtClean="0">
              <a:solidFill>
                <a:srgbClr val="FF0000"/>
              </a:solidFill>
            </a:endParaRPr>
          </a:p>
        </p:txBody>
      </p:sp>
    </p:spTree>
    <p:extLst>
      <p:ext uri="{BB962C8B-B14F-4D97-AF65-F5344CB8AC3E}">
        <p14:creationId xmlns:p14="http://schemas.microsoft.com/office/powerpoint/2010/main" val="3661124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5"/>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3252693" y="620688"/>
            <a:ext cx="5832648" cy="2160240"/>
          </a:xfrm>
          <a:prstGeom prst="round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t>Communication Techniques</a:t>
            </a:r>
            <a:endParaRPr kumimoji="1" lang="ja-JP" altLang="en-US" sz="3600" b="1" dirty="0"/>
          </a:p>
        </p:txBody>
      </p:sp>
      <p:sp>
        <p:nvSpPr>
          <p:cNvPr id="4" name="テキスト ボックス 3"/>
          <p:cNvSpPr txBox="1"/>
          <p:nvPr/>
        </p:nvSpPr>
        <p:spPr>
          <a:xfrm>
            <a:off x="215516" y="3080816"/>
            <a:ext cx="8712968" cy="3139321"/>
          </a:xfrm>
          <a:prstGeom prst="rect">
            <a:avLst/>
          </a:prstGeom>
          <a:solidFill>
            <a:schemeClr val="bg1">
              <a:lumMod val="95000"/>
            </a:schemeClr>
          </a:solidFill>
        </p:spPr>
        <p:txBody>
          <a:bodyPr wrap="square" rtlCol="0">
            <a:spAutoFit/>
          </a:bodyPr>
          <a:lstStyle/>
          <a:p>
            <a:pPr marL="342900" indent="-342900">
              <a:buAutoNum type="arabicPeriod"/>
            </a:pPr>
            <a:r>
              <a:rPr lang="en-US" altLang="ja-JP" dirty="0" smtClean="0"/>
              <a:t>Networking.  Introduce people</a:t>
            </a:r>
          </a:p>
          <a:p>
            <a:pPr marL="342900" indent="-342900">
              <a:buAutoNum type="arabicPeriod"/>
            </a:pPr>
            <a:endParaRPr lang="en-US" altLang="ja-JP" dirty="0"/>
          </a:p>
          <a:p>
            <a:pPr marL="285750" indent="-285750">
              <a:buFontTx/>
              <a:buChar char="-"/>
            </a:pPr>
            <a:r>
              <a:rPr lang="en-US" altLang="ja-JP" dirty="0" smtClean="0"/>
              <a:t>The best thing you can do is introduce someone and say what they are good at or how/why you know them.  This makes you look good being able to do this, because you are creating a network.</a:t>
            </a:r>
          </a:p>
          <a:p>
            <a:pPr marL="285750" indent="-285750">
              <a:buFontTx/>
              <a:buChar char="-"/>
            </a:pPr>
            <a:endParaRPr lang="en-US" altLang="ja-JP" dirty="0"/>
          </a:p>
          <a:p>
            <a:pPr marL="285750" indent="-285750">
              <a:buFontTx/>
              <a:buChar char="-"/>
            </a:pPr>
            <a:r>
              <a:rPr lang="en-US" altLang="ja-JP" dirty="0" smtClean="0"/>
              <a:t>What would you say when introducing your </a:t>
            </a:r>
            <a:r>
              <a:rPr lang="en-US" altLang="ja-JP" dirty="0" err="1" smtClean="0"/>
              <a:t>Koucho</a:t>
            </a:r>
            <a:r>
              <a:rPr lang="en-US" altLang="ja-JP" dirty="0" smtClean="0"/>
              <a:t> Sensei or JTE?</a:t>
            </a:r>
          </a:p>
          <a:p>
            <a:pPr marL="285750" indent="-285750">
              <a:buFontTx/>
              <a:buChar char="-"/>
            </a:pPr>
            <a:endParaRPr lang="en-US" altLang="ja-JP" dirty="0"/>
          </a:p>
          <a:p>
            <a:pPr marL="285750" indent="-285750">
              <a:buFontTx/>
              <a:buChar char="-"/>
            </a:pPr>
            <a:r>
              <a:rPr lang="en-US" altLang="ja-JP" dirty="0" smtClean="0"/>
              <a:t>Story about </a:t>
            </a:r>
            <a:r>
              <a:rPr lang="en-US" altLang="ja-JP" dirty="0" err="1" smtClean="0"/>
              <a:t>Senpai</a:t>
            </a:r>
            <a:r>
              <a:rPr lang="en-US" altLang="ja-JP" dirty="0" smtClean="0"/>
              <a:t> doing a poor introduction.</a:t>
            </a:r>
          </a:p>
          <a:p>
            <a:pPr marL="285750" indent="-285750">
              <a:buFontTx/>
              <a:buChar char="-"/>
            </a:pPr>
            <a:endParaRPr lang="en-US" altLang="ja-JP" dirty="0"/>
          </a:p>
          <a:p>
            <a:pPr marL="285750" indent="-285750">
              <a:buFontTx/>
              <a:buChar char="-"/>
            </a:pPr>
            <a:r>
              <a:rPr lang="en-US" altLang="ja-JP" dirty="0" smtClean="0"/>
              <a:t>Cupid Effect.  Could you introduce two people to make a marriage?</a:t>
            </a:r>
          </a:p>
        </p:txBody>
      </p:sp>
    </p:spTree>
    <p:extLst>
      <p:ext uri="{BB962C8B-B14F-4D97-AF65-F5344CB8AC3E}">
        <p14:creationId xmlns:p14="http://schemas.microsoft.com/office/powerpoint/2010/main" val="3689157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5"/>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3280412" y="836712"/>
            <a:ext cx="5832648" cy="2160240"/>
          </a:xfrm>
          <a:prstGeom prst="round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t>Communication Techniques</a:t>
            </a:r>
            <a:endParaRPr kumimoji="1" lang="ja-JP" altLang="en-US" sz="3600" b="1" dirty="0"/>
          </a:p>
        </p:txBody>
      </p:sp>
      <p:sp>
        <p:nvSpPr>
          <p:cNvPr id="4" name="テキスト ボックス 3"/>
          <p:cNvSpPr txBox="1"/>
          <p:nvPr/>
        </p:nvSpPr>
        <p:spPr>
          <a:xfrm>
            <a:off x="215516" y="3080816"/>
            <a:ext cx="8712968" cy="2862322"/>
          </a:xfrm>
          <a:prstGeom prst="rect">
            <a:avLst/>
          </a:prstGeom>
          <a:solidFill>
            <a:schemeClr val="bg1">
              <a:lumMod val="95000"/>
            </a:schemeClr>
          </a:solidFill>
        </p:spPr>
        <p:txBody>
          <a:bodyPr wrap="square" rtlCol="0">
            <a:spAutoFit/>
          </a:bodyPr>
          <a:lstStyle/>
          <a:p>
            <a:pPr marL="342900" indent="-342900">
              <a:buAutoNum type="arabicPeriod"/>
            </a:pPr>
            <a:r>
              <a:rPr lang="en-US" altLang="ja-JP" dirty="0" smtClean="0"/>
              <a:t>English mode and Japanese mode</a:t>
            </a:r>
          </a:p>
          <a:p>
            <a:pPr marL="342900" indent="-342900">
              <a:buAutoNum type="arabicPeriod"/>
            </a:pPr>
            <a:endParaRPr lang="en-US" altLang="ja-JP" dirty="0"/>
          </a:p>
          <a:p>
            <a:pPr marL="285750" indent="-285750">
              <a:buFontTx/>
              <a:buChar char="-"/>
            </a:pPr>
            <a:r>
              <a:rPr lang="en-US" altLang="ja-JP" dirty="0" smtClean="0"/>
              <a:t>Use your ability of English as a communication skill, if you don’t have any Japanese.  (Soft Tennis Story).</a:t>
            </a:r>
          </a:p>
          <a:p>
            <a:pPr marL="285750" indent="-285750">
              <a:buFontTx/>
              <a:buChar char="-"/>
            </a:pPr>
            <a:endParaRPr lang="en-US" altLang="ja-JP" dirty="0"/>
          </a:p>
          <a:p>
            <a:pPr marL="285750" indent="-285750">
              <a:buFontTx/>
              <a:buChar char="-"/>
            </a:pPr>
            <a:r>
              <a:rPr lang="en-US" altLang="ja-JP" dirty="0" smtClean="0"/>
              <a:t>Use the Japanese you are learning.  Practice your textbook skills, point out Kanji you can recognize as you are learning it.</a:t>
            </a:r>
          </a:p>
          <a:p>
            <a:pPr marL="285750" indent="-285750">
              <a:buFontTx/>
              <a:buChar char="-"/>
            </a:pPr>
            <a:endParaRPr lang="en-US" altLang="ja-JP" dirty="0"/>
          </a:p>
          <a:p>
            <a:pPr marL="285750" indent="-285750">
              <a:buFontTx/>
              <a:buChar char="-"/>
            </a:pPr>
            <a:r>
              <a:rPr lang="en-US" altLang="ja-JP" dirty="0" smtClean="0"/>
              <a:t>You are both a teacher and a learner.  All teachers are.  Teach me Japanese. (this is what the students taught me in the first 2 months)</a:t>
            </a:r>
          </a:p>
        </p:txBody>
      </p:sp>
    </p:spTree>
    <p:extLst>
      <p:ext uri="{BB962C8B-B14F-4D97-AF65-F5344CB8AC3E}">
        <p14:creationId xmlns:p14="http://schemas.microsoft.com/office/powerpoint/2010/main" val="1212568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555" y="2909097"/>
            <a:ext cx="7020272" cy="3948903"/>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936882" cy="4464496"/>
          </a:xfrm>
          <a:prstGeom prst="rect">
            <a:avLst/>
          </a:prstGeom>
        </p:spPr>
      </p:pic>
    </p:spTree>
    <p:extLst>
      <p:ext uri="{BB962C8B-B14F-4D97-AF65-F5344CB8AC3E}">
        <p14:creationId xmlns:p14="http://schemas.microsoft.com/office/powerpoint/2010/main" val="2973831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5"/>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3299763" y="527234"/>
            <a:ext cx="5832648" cy="2160240"/>
          </a:xfrm>
          <a:prstGeom prst="round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t>Communication Techniques</a:t>
            </a:r>
            <a:endParaRPr kumimoji="1" lang="ja-JP" altLang="en-US" sz="3600" b="1" dirty="0"/>
          </a:p>
        </p:txBody>
      </p:sp>
      <p:sp>
        <p:nvSpPr>
          <p:cNvPr id="4" name="テキスト ボックス 3"/>
          <p:cNvSpPr txBox="1"/>
          <p:nvPr/>
        </p:nvSpPr>
        <p:spPr>
          <a:xfrm>
            <a:off x="215516" y="3080816"/>
            <a:ext cx="8712968" cy="2862322"/>
          </a:xfrm>
          <a:prstGeom prst="rect">
            <a:avLst/>
          </a:prstGeom>
          <a:solidFill>
            <a:schemeClr val="bg1">
              <a:lumMod val="95000"/>
            </a:schemeClr>
          </a:solidFill>
        </p:spPr>
        <p:txBody>
          <a:bodyPr wrap="square" rtlCol="0">
            <a:spAutoFit/>
          </a:bodyPr>
          <a:lstStyle/>
          <a:p>
            <a:pPr marL="342900" indent="-342900">
              <a:buAutoNum type="arabicPeriod"/>
            </a:pPr>
            <a:r>
              <a:rPr lang="en-US" altLang="ja-JP" dirty="0" err="1" smtClean="0"/>
              <a:t>Recognise</a:t>
            </a:r>
            <a:r>
              <a:rPr lang="en-US" altLang="ja-JP" dirty="0" smtClean="0"/>
              <a:t> the abilities of those around you, and learn from them.</a:t>
            </a:r>
          </a:p>
          <a:p>
            <a:pPr marL="342900" indent="-342900">
              <a:buAutoNum type="arabicPeriod"/>
            </a:pPr>
            <a:endParaRPr lang="en-US" altLang="ja-JP" dirty="0"/>
          </a:p>
          <a:p>
            <a:pPr marL="285750" indent="-285750">
              <a:buFontTx/>
              <a:buChar char="-"/>
            </a:pPr>
            <a:r>
              <a:rPr lang="en-US" altLang="ja-JP" dirty="0" smtClean="0"/>
              <a:t>Good teachers are hard to find</a:t>
            </a:r>
          </a:p>
          <a:p>
            <a:pPr marL="285750" indent="-285750">
              <a:buFontTx/>
              <a:buChar char="-"/>
            </a:pPr>
            <a:endParaRPr lang="en-US" altLang="ja-JP" dirty="0"/>
          </a:p>
          <a:p>
            <a:pPr marL="285750" indent="-285750">
              <a:buFontTx/>
              <a:buChar char="-"/>
            </a:pPr>
            <a:r>
              <a:rPr lang="en-US" altLang="ja-JP" dirty="0" smtClean="0"/>
              <a:t>Ask ‘teach me how to…’ and say ‘I want to know more..’</a:t>
            </a:r>
          </a:p>
          <a:p>
            <a:pPr marL="285750" indent="-285750">
              <a:buFontTx/>
              <a:buChar char="-"/>
            </a:pPr>
            <a:endParaRPr lang="en-US" altLang="ja-JP" dirty="0"/>
          </a:p>
          <a:p>
            <a:pPr marL="285750" indent="-285750">
              <a:buFontTx/>
              <a:buChar char="-"/>
            </a:pPr>
            <a:r>
              <a:rPr lang="en-US" altLang="ja-JP" dirty="0" smtClean="0"/>
              <a:t>Keep good friends and communication with those who are good communicators with you, and promote good communication.</a:t>
            </a:r>
          </a:p>
          <a:p>
            <a:pPr marL="285750" indent="-285750">
              <a:buFontTx/>
              <a:buChar char="-"/>
            </a:pPr>
            <a:endParaRPr lang="en-US" altLang="ja-JP" dirty="0"/>
          </a:p>
          <a:p>
            <a:pPr marL="285750" indent="-285750">
              <a:buFontTx/>
              <a:buChar char="-"/>
            </a:pPr>
            <a:r>
              <a:rPr lang="en-US" altLang="ja-JP" dirty="0" smtClean="0"/>
              <a:t>Learn from older experienced people / people who want to share knowledge with you</a:t>
            </a:r>
            <a:endParaRPr lang="en-US" altLang="ja-JP" dirty="0"/>
          </a:p>
        </p:txBody>
      </p:sp>
    </p:spTree>
    <p:extLst>
      <p:ext uri="{BB962C8B-B14F-4D97-AF65-F5344CB8AC3E}">
        <p14:creationId xmlns:p14="http://schemas.microsoft.com/office/powerpoint/2010/main" val="245824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107504" y="980728"/>
            <a:ext cx="8850579" cy="5472608"/>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967203"/>
            <a:ext cx="2188573" cy="3890797"/>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88640"/>
            <a:ext cx="2193708" cy="2924944"/>
          </a:xfrm>
          <a:prstGeom prst="rect">
            <a:avLst/>
          </a:prstGeom>
        </p:spPr>
      </p:pic>
    </p:spTree>
    <p:extLst>
      <p:ext uri="{BB962C8B-B14F-4D97-AF65-F5344CB8AC3E}">
        <p14:creationId xmlns:p14="http://schemas.microsoft.com/office/powerpoint/2010/main" val="3209671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5"/>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620688"/>
            <a:ext cx="9144000" cy="6237312"/>
          </a:xfrm>
          <a:prstGeom prst="rect">
            <a:avLst/>
          </a:prstGeom>
          <a:noFill/>
          <a:ln>
            <a:noFill/>
          </a:ln>
        </p:spPr>
      </p:pic>
      <p:sp>
        <p:nvSpPr>
          <p:cNvPr id="3" name="角丸四角形 2"/>
          <p:cNvSpPr/>
          <p:nvPr/>
        </p:nvSpPr>
        <p:spPr>
          <a:xfrm>
            <a:off x="5116616" y="840911"/>
            <a:ext cx="3811868" cy="1329242"/>
          </a:xfrm>
          <a:prstGeom prst="round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t>Communication Techniques</a:t>
            </a:r>
            <a:endParaRPr kumimoji="1" lang="ja-JP" altLang="en-US" sz="3600" b="1" dirty="0"/>
          </a:p>
        </p:txBody>
      </p:sp>
      <p:sp>
        <p:nvSpPr>
          <p:cNvPr id="4" name="テキスト ボックス 3"/>
          <p:cNvSpPr txBox="1"/>
          <p:nvPr/>
        </p:nvSpPr>
        <p:spPr>
          <a:xfrm>
            <a:off x="233326" y="2390376"/>
            <a:ext cx="8712968" cy="3416320"/>
          </a:xfrm>
          <a:prstGeom prst="rect">
            <a:avLst/>
          </a:prstGeom>
          <a:solidFill>
            <a:schemeClr val="bg1">
              <a:lumMod val="95000"/>
            </a:schemeClr>
          </a:solidFill>
        </p:spPr>
        <p:txBody>
          <a:bodyPr wrap="square" rtlCol="0">
            <a:spAutoFit/>
          </a:bodyPr>
          <a:lstStyle/>
          <a:p>
            <a:pPr marL="342900" indent="-342900">
              <a:buAutoNum type="arabicPeriod"/>
            </a:pPr>
            <a:r>
              <a:rPr lang="en-US" altLang="ja-JP" dirty="0" smtClean="0"/>
              <a:t>Summary</a:t>
            </a:r>
          </a:p>
          <a:p>
            <a:pPr marL="342900" indent="-342900">
              <a:buAutoNum type="arabicPeriod"/>
            </a:pPr>
            <a:endParaRPr lang="en-US" altLang="ja-JP" dirty="0"/>
          </a:p>
          <a:p>
            <a:pPr marL="285750" indent="-285750">
              <a:buFontTx/>
              <a:buChar char="-"/>
            </a:pPr>
            <a:r>
              <a:rPr lang="en-US" altLang="ja-JP" dirty="0" smtClean="0"/>
              <a:t>Think about what you are saying, build on it.</a:t>
            </a:r>
          </a:p>
          <a:p>
            <a:pPr marL="285750" indent="-285750">
              <a:buFontTx/>
              <a:buChar char="-"/>
            </a:pPr>
            <a:endParaRPr lang="en-US" altLang="ja-JP" dirty="0"/>
          </a:p>
          <a:p>
            <a:pPr marL="285750" indent="-285750">
              <a:buFontTx/>
              <a:buChar char="-"/>
            </a:pPr>
            <a:r>
              <a:rPr lang="en-US" altLang="ja-JP" dirty="0" smtClean="0"/>
              <a:t>Use the environment and the people in your community.</a:t>
            </a:r>
          </a:p>
          <a:p>
            <a:pPr marL="285750" indent="-285750">
              <a:buFontTx/>
              <a:buChar char="-"/>
            </a:pPr>
            <a:endParaRPr lang="en-US" altLang="ja-JP" dirty="0"/>
          </a:p>
          <a:p>
            <a:pPr marL="285750" indent="-285750">
              <a:buFontTx/>
              <a:buChar char="-"/>
            </a:pPr>
            <a:r>
              <a:rPr lang="en-US" altLang="ja-JP" dirty="0" smtClean="0"/>
              <a:t>Mentors and teachers are very important, promoting the concept of mastery, and the way for you to get into society outside of school.</a:t>
            </a:r>
          </a:p>
          <a:p>
            <a:pPr marL="285750" indent="-285750">
              <a:buFontTx/>
              <a:buChar char="-"/>
            </a:pPr>
            <a:endParaRPr lang="en-US" altLang="ja-JP" dirty="0"/>
          </a:p>
          <a:p>
            <a:pPr marL="285750" indent="-285750">
              <a:buFontTx/>
              <a:buChar char="-"/>
            </a:pPr>
            <a:r>
              <a:rPr lang="en-US" altLang="ja-JP" dirty="0" smtClean="0"/>
              <a:t>Promote the people around you</a:t>
            </a:r>
          </a:p>
          <a:p>
            <a:pPr marL="285750" indent="-285750">
              <a:buFontTx/>
              <a:buChar char="-"/>
            </a:pPr>
            <a:endParaRPr lang="en-US" altLang="ja-JP" dirty="0"/>
          </a:p>
          <a:p>
            <a:pPr marL="285750" indent="-285750">
              <a:buFontTx/>
              <a:buChar char="-"/>
            </a:pPr>
            <a:r>
              <a:rPr lang="en-US" altLang="ja-JP" dirty="0" smtClean="0"/>
              <a:t>Use your English, use other peoples English, get Japanese.</a:t>
            </a:r>
            <a:endParaRPr lang="en-US" altLang="ja-JP" dirty="0"/>
          </a:p>
        </p:txBody>
      </p:sp>
    </p:spTree>
    <p:extLst>
      <p:ext uri="{BB962C8B-B14F-4D97-AF65-F5344CB8AC3E}">
        <p14:creationId xmlns:p14="http://schemas.microsoft.com/office/powerpoint/2010/main" val="3653307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6"/>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
        <p:nvSpPr>
          <p:cNvPr id="3" name="角丸四角形 2"/>
          <p:cNvSpPr/>
          <p:nvPr/>
        </p:nvSpPr>
        <p:spPr>
          <a:xfrm>
            <a:off x="2051720" y="33441"/>
            <a:ext cx="5684076"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3600" b="1" dirty="0" smtClean="0"/>
              <a:t>Representing from Abroad</a:t>
            </a:r>
            <a:endParaRPr kumimoji="1" lang="ja-JP" altLang="en-US" sz="3600" b="1" dirty="0"/>
          </a:p>
        </p:txBody>
      </p:sp>
    </p:spTree>
    <p:extLst>
      <p:ext uri="{BB962C8B-B14F-4D97-AF65-F5344CB8AC3E}">
        <p14:creationId xmlns:p14="http://schemas.microsoft.com/office/powerpoint/2010/main" val="3734473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6"/>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
        <p:nvSpPr>
          <p:cNvPr id="3" name="角丸四角形 2"/>
          <p:cNvSpPr/>
          <p:nvPr/>
        </p:nvSpPr>
        <p:spPr>
          <a:xfrm>
            <a:off x="2051720" y="33441"/>
            <a:ext cx="5684076"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3600" b="1" dirty="0"/>
              <a:t>Representing from </a:t>
            </a:r>
            <a:r>
              <a:rPr kumimoji="1" lang="en-US" altLang="ja-JP" sz="3600" b="1" dirty="0" smtClean="0"/>
              <a:t>Abroad</a:t>
            </a:r>
            <a:endParaRPr kumimoji="1" lang="ja-JP" altLang="en-US" sz="3600" b="1" dirty="0"/>
          </a:p>
        </p:txBody>
      </p:sp>
      <p:sp>
        <p:nvSpPr>
          <p:cNvPr id="4" name="テキスト ボックス 3"/>
          <p:cNvSpPr txBox="1"/>
          <p:nvPr/>
        </p:nvSpPr>
        <p:spPr>
          <a:xfrm>
            <a:off x="539552" y="1988840"/>
            <a:ext cx="8064896" cy="3139321"/>
          </a:xfrm>
          <a:prstGeom prst="rect">
            <a:avLst/>
          </a:prstGeom>
          <a:solidFill>
            <a:schemeClr val="accent3">
              <a:lumMod val="20000"/>
              <a:lumOff val="80000"/>
              <a:alpha val="61000"/>
            </a:schemeClr>
          </a:solidFill>
          <a:ln>
            <a:noFill/>
          </a:ln>
        </p:spPr>
        <p:txBody>
          <a:bodyPr wrap="square" rtlCol="0">
            <a:spAutoFit/>
          </a:bodyPr>
          <a:lstStyle/>
          <a:p>
            <a:r>
              <a:rPr lang="en-US" altLang="ja-JP" dirty="0" smtClean="0"/>
              <a:t>In the first few months I didn’t have a good connection with the people around me.</a:t>
            </a:r>
          </a:p>
          <a:p>
            <a:endParaRPr lang="en-US" altLang="ja-JP" dirty="0"/>
          </a:p>
          <a:p>
            <a:r>
              <a:rPr lang="en-US" altLang="ja-JP" dirty="0" smtClean="0"/>
              <a:t>I wanted a connection, something new and something familiar.</a:t>
            </a:r>
          </a:p>
          <a:p>
            <a:endParaRPr lang="en-US" altLang="ja-JP" dirty="0"/>
          </a:p>
          <a:p>
            <a:r>
              <a:rPr lang="en-US" altLang="ja-JP" dirty="0" smtClean="0"/>
              <a:t>I thought about how to do it.</a:t>
            </a:r>
          </a:p>
          <a:p>
            <a:endParaRPr lang="en-US" altLang="ja-JP" dirty="0"/>
          </a:p>
          <a:p>
            <a:r>
              <a:rPr lang="en-US" altLang="ja-JP" dirty="0"/>
              <a:t>I took opportunities and seized the </a:t>
            </a:r>
            <a:r>
              <a:rPr lang="en-US" altLang="ja-JP" dirty="0" smtClean="0"/>
              <a:t>initiative</a:t>
            </a:r>
          </a:p>
          <a:p>
            <a:endParaRPr lang="en-US" altLang="ja-JP" dirty="0"/>
          </a:p>
          <a:p>
            <a:r>
              <a:rPr lang="en-US" altLang="ja-JP" dirty="0" smtClean="0"/>
              <a:t>- Story of fitting in.</a:t>
            </a:r>
          </a:p>
          <a:p>
            <a:pPr marL="285750" indent="-285750">
              <a:buFontTx/>
              <a:buChar char="-"/>
            </a:pPr>
            <a:endParaRPr lang="en-US" altLang="ja-JP" dirty="0"/>
          </a:p>
          <a:p>
            <a:pPr marL="285750" indent="-285750">
              <a:buFontTx/>
              <a:buChar char="-"/>
            </a:pPr>
            <a:endParaRPr lang="en-US" altLang="ja-JP" dirty="0"/>
          </a:p>
        </p:txBody>
      </p:sp>
    </p:spTree>
    <p:extLst>
      <p:ext uri="{BB962C8B-B14F-4D97-AF65-F5344CB8AC3E}">
        <p14:creationId xmlns:p14="http://schemas.microsoft.com/office/powerpoint/2010/main" val="593316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6"/>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ln>
            <a:noFill/>
          </a:ln>
        </p:spPr>
      </p:pic>
      <p:sp>
        <p:nvSpPr>
          <p:cNvPr id="3" name="角丸四角形 2"/>
          <p:cNvSpPr/>
          <p:nvPr/>
        </p:nvSpPr>
        <p:spPr>
          <a:xfrm>
            <a:off x="2051720" y="33441"/>
            <a:ext cx="5684076"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3600" b="1" dirty="0" smtClean="0"/>
              <a:t>Representing from Abroad</a:t>
            </a:r>
            <a:endParaRPr kumimoji="1" lang="ja-JP" altLang="en-US" sz="3600" b="1" dirty="0"/>
          </a:p>
        </p:txBody>
      </p:sp>
      <p:sp>
        <p:nvSpPr>
          <p:cNvPr id="4" name="テキスト ボックス 3"/>
          <p:cNvSpPr txBox="1"/>
          <p:nvPr/>
        </p:nvSpPr>
        <p:spPr>
          <a:xfrm>
            <a:off x="539552" y="1988840"/>
            <a:ext cx="8064896" cy="2862322"/>
          </a:xfrm>
          <a:prstGeom prst="rect">
            <a:avLst/>
          </a:prstGeom>
          <a:solidFill>
            <a:schemeClr val="accent3">
              <a:lumMod val="20000"/>
              <a:lumOff val="80000"/>
              <a:alpha val="61000"/>
            </a:schemeClr>
          </a:solidFill>
          <a:ln>
            <a:noFill/>
          </a:ln>
        </p:spPr>
        <p:txBody>
          <a:bodyPr wrap="square" rtlCol="0">
            <a:spAutoFit/>
          </a:bodyPr>
          <a:lstStyle/>
          <a:p>
            <a:r>
              <a:rPr lang="en-US" altLang="ja-JP" dirty="0" smtClean="0"/>
              <a:t>People know you, you don’t know them.</a:t>
            </a:r>
          </a:p>
          <a:p>
            <a:endParaRPr lang="en-US" altLang="ja-JP" dirty="0"/>
          </a:p>
          <a:p>
            <a:pPr marL="285750" indent="-285750">
              <a:buFontTx/>
              <a:buChar char="-"/>
            </a:pPr>
            <a:r>
              <a:rPr lang="en-US" altLang="ja-JP" dirty="0" smtClean="0"/>
              <a:t>Parents, people at the shops. </a:t>
            </a:r>
          </a:p>
          <a:p>
            <a:pPr marL="285750" indent="-285750">
              <a:buFontTx/>
              <a:buChar char="-"/>
            </a:pPr>
            <a:r>
              <a:rPr lang="en-US" altLang="ja-JP" dirty="0" smtClean="0"/>
              <a:t>Use who you know to make more friends, get involved in other activities.</a:t>
            </a:r>
          </a:p>
          <a:p>
            <a:pPr marL="285750" indent="-285750">
              <a:buFontTx/>
              <a:buChar char="-"/>
            </a:pPr>
            <a:endParaRPr lang="en-US" altLang="ja-JP" dirty="0"/>
          </a:p>
          <a:p>
            <a:pPr marL="285750" indent="-285750">
              <a:buFontTx/>
              <a:buChar char="-"/>
            </a:pPr>
            <a:r>
              <a:rPr lang="en-US" altLang="ja-JP" dirty="0" smtClean="0"/>
              <a:t>My story of being in soft tennis, volleyball with school, after school activities.  Friends at the supermarkets, people that are a part of my routine</a:t>
            </a:r>
            <a:r>
              <a:rPr lang="en-US" altLang="ja-JP" dirty="0"/>
              <a:t>. </a:t>
            </a:r>
            <a:endParaRPr lang="en-US" altLang="ja-JP" dirty="0" smtClean="0"/>
          </a:p>
          <a:p>
            <a:r>
              <a:rPr lang="en-US" altLang="ja-JP" dirty="0" smtClean="0"/>
              <a:t>–   checkout-lady </a:t>
            </a:r>
            <a:r>
              <a:rPr lang="en-US" altLang="ja-JP" dirty="0"/>
              <a:t>story</a:t>
            </a:r>
          </a:p>
          <a:p>
            <a:pPr marL="285750" indent="-285750">
              <a:buFontTx/>
              <a:buChar char="-"/>
            </a:pPr>
            <a:endParaRPr lang="en-US" altLang="ja-JP" dirty="0"/>
          </a:p>
          <a:p>
            <a:pPr marL="285750" indent="-285750">
              <a:buFontTx/>
              <a:buChar char="-"/>
            </a:pPr>
            <a:endParaRPr lang="en-US" altLang="ja-JP" dirty="0"/>
          </a:p>
        </p:txBody>
      </p:sp>
    </p:spTree>
    <p:extLst>
      <p:ext uri="{BB962C8B-B14F-4D97-AF65-F5344CB8AC3E}">
        <p14:creationId xmlns:p14="http://schemas.microsoft.com/office/powerpoint/2010/main" val="555967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6"/>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1052736"/>
            <a:ext cx="9144000" cy="5143500"/>
          </a:xfrm>
          <a:prstGeom prst="rect">
            <a:avLst/>
          </a:prstGeom>
          <a:noFill/>
          <a:ln>
            <a:noFill/>
          </a:ln>
        </p:spPr>
      </p:pic>
      <p:sp>
        <p:nvSpPr>
          <p:cNvPr id="3" name="角丸四角形 2"/>
          <p:cNvSpPr/>
          <p:nvPr/>
        </p:nvSpPr>
        <p:spPr>
          <a:xfrm>
            <a:off x="2051720" y="33441"/>
            <a:ext cx="5684076"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3600" b="1" dirty="0" smtClean="0"/>
              <a:t>Representing from Abroad</a:t>
            </a:r>
            <a:endParaRPr kumimoji="1" lang="ja-JP" altLang="en-US" sz="3600" b="1" dirty="0"/>
          </a:p>
        </p:txBody>
      </p:sp>
      <p:sp>
        <p:nvSpPr>
          <p:cNvPr id="4" name="テキスト ボックス 3"/>
          <p:cNvSpPr txBox="1"/>
          <p:nvPr/>
        </p:nvSpPr>
        <p:spPr>
          <a:xfrm>
            <a:off x="539552" y="1988840"/>
            <a:ext cx="8064896" cy="2585323"/>
          </a:xfrm>
          <a:prstGeom prst="rect">
            <a:avLst/>
          </a:prstGeom>
          <a:solidFill>
            <a:schemeClr val="accent3">
              <a:lumMod val="20000"/>
              <a:lumOff val="80000"/>
              <a:alpha val="61000"/>
            </a:schemeClr>
          </a:solidFill>
          <a:ln>
            <a:noFill/>
          </a:ln>
        </p:spPr>
        <p:txBody>
          <a:bodyPr wrap="square" rtlCol="0">
            <a:spAutoFit/>
          </a:bodyPr>
          <a:lstStyle/>
          <a:p>
            <a:r>
              <a:rPr lang="en-US" altLang="ja-JP" dirty="0" smtClean="0"/>
              <a:t>Summary</a:t>
            </a:r>
          </a:p>
          <a:p>
            <a:endParaRPr lang="en-US" altLang="ja-JP" dirty="0"/>
          </a:p>
          <a:p>
            <a:r>
              <a:rPr lang="en-US" altLang="ja-JP" dirty="0"/>
              <a:t>Represent what you can be to the community</a:t>
            </a:r>
          </a:p>
          <a:p>
            <a:endParaRPr lang="en-US" altLang="ja-JP" dirty="0"/>
          </a:p>
          <a:p>
            <a:r>
              <a:rPr lang="en-US" altLang="ja-JP" dirty="0"/>
              <a:t>Keep it simple!</a:t>
            </a:r>
          </a:p>
          <a:p>
            <a:endParaRPr lang="en-US" altLang="ja-JP" dirty="0" smtClean="0"/>
          </a:p>
          <a:p>
            <a:r>
              <a:rPr lang="en-US" altLang="ja-JP" dirty="0" smtClean="0"/>
              <a:t>Learn from the mistakes of people before you and around you</a:t>
            </a:r>
          </a:p>
          <a:p>
            <a:endParaRPr lang="en-US" altLang="ja-JP" dirty="0"/>
          </a:p>
          <a:p>
            <a:r>
              <a:rPr lang="en-US" altLang="ja-JP" dirty="0" smtClean="0"/>
              <a:t>Set the standard high for the people who will come after you</a:t>
            </a:r>
            <a:endParaRPr lang="en-US" altLang="ja-JP" dirty="0"/>
          </a:p>
        </p:txBody>
      </p:sp>
    </p:spTree>
    <p:extLst>
      <p:ext uri="{BB962C8B-B14F-4D97-AF65-F5344CB8AC3E}">
        <p14:creationId xmlns:p14="http://schemas.microsoft.com/office/powerpoint/2010/main" val="3128020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0"/>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332656"/>
            <a:ext cx="9144000" cy="6048672"/>
          </a:xfrm>
          <a:prstGeom prst="rect">
            <a:avLst/>
          </a:prstGeom>
          <a:ln/>
        </p:spPr>
        <p:style>
          <a:lnRef idx="1">
            <a:schemeClr val="accent5"/>
          </a:lnRef>
          <a:fillRef idx="2">
            <a:schemeClr val="accent5"/>
          </a:fillRef>
          <a:effectRef idx="1">
            <a:schemeClr val="accent5"/>
          </a:effectRef>
          <a:fontRef idx="minor">
            <a:schemeClr val="dk1"/>
          </a:fontRef>
        </p:style>
      </p:pic>
      <p:sp>
        <p:nvSpPr>
          <p:cNvPr id="3" name="角丸四角形 2"/>
          <p:cNvSpPr/>
          <p:nvPr/>
        </p:nvSpPr>
        <p:spPr>
          <a:xfrm>
            <a:off x="467544" y="548680"/>
            <a:ext cx="8476968" cy="2025516"/>
          </a:xfrm>
          <a:prstGeom prst="roundRect">
            <a:avLst/>
          </a:prstGeom>
          <a:gradFill>
            <a:gsLst>
              <a:gs pos="43000">
                <a:schemeClr val="accent3">
                  <a:shade val="51000"/>
                  <a:satMod val="130000"/>
                  <a:alpha val="52000"/>
                </a:schemeClr>
              </a:gs>
              <a:gs pos="78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43608" y="857250"/>
            <a:ext cx="7720884" cy="1631216"/>
          </a:xfrm>
          <a:prstGeom prst="rect">
            <a:avLst/>
          </a:prstGeom>
          <a:noFill/>
        </p:spPr>
        <p:txBody>
          <a:bodyPr wrap="square" rtlCol="0">
            <a:spAutoFit/>
          </a:bodyPr>
          <a:lstStyle/>
          <a:p>
            <a:r>
              <a:rPr kumimoji="1" lang="en-US" altLang="ja-JP" sz="3600" dirty="0" smtClean="0">
                <a:latin typeface="Gungsuh" pitchFamily="18" charset="-127"/>
                <a:ea typeface="Gungsuh" pitchFamily="18" charset="-127"/>
              </a:rPr>
              <a:t>C</a:t>
            </a:r>
            <a:r>
              <a:rPr kumimoji="1" lang="en-US" altLang="ja-JP" sz="2400" dirty="0" smtClean="0">
                <a:latin typeface="Gungsuh" pitchFamily="18" charset="-127"/>
                <a:ea typeface="Gungsuh" pitchFamily="18" charset="-127"/>
              </a:rPr>
              <a:t>LASSROOM TO </a:t>
            </a:r>
            <a:r>
              <a:rPr kumimoji="1" lang="en-US" altLang="ja-JP" sz="3600" dirty="0" smtClean="0">
                <a:latin typeface="Gungsuh" pitchFamily="18" charset="-127"/>
                <a:ea typeface="Gungsuh" pitchFamily="18" charset="-127"/>
              </a:rPr>
              <a:t>C</a:t>
            </a:r>
            <a:r>
              <a:rPr kumimoji="1" lang="en-US" altLang="ja-JP" sz="2400" dirty="0" smtClean="0">
                <a:latin typeface="Gungsuh" pitchFamily="18" charset="-127"/>
                <a:ea typeface="Gungsuh" pitchFamily="18" charset="-127"/>
              </a:rPr>
              <a:t>OMMUNITY:</a:t>
            </a:r>
          </a:p>
          <a:p>
            <a:endParaRPr lang="en-US" altLang="ja-JP" sz="2400" dirty="0">
              <a:latin typeface="Gungsuh" pitchFamily="18" charset="-127"/>
              <a:ea typeface="Gungsuh" pitchFamily="18" charset="-127"/>
            </a:endParaRPr>
          </a:p>
          <a:p>
            <a:r>
              <a:rPr kumimoji="1" lang="en-US" altLang="ja-JP" sz="4000" dirty="0" smtClean="0">
                <a:latin typeface="Gungsuh" pitchFamily="18" charset="-127"/>
                <a:ea typeface="Gungsuh" pitchFamily="18" charset="-127"/>
              </a:rPr>
              <a:t>C</a:t>
            </a:r>
            <a:r>
              <a:rPr kumimoji="1" lang="en-US" altLang="ja-JP" sz="2400" dirty="0" smtClean="0">
                <a:latin typeface="Gungsuh" pitchFamily="18" charset="-127"/>
                <a:ea typeface="Gungsuh" pitchFamily="18" charset="-127"/>
              </a:rPr>
              <a:t>OMMUNICATING AND </a:t>
            </a:r>
            <a:r>
              <a:rPr kumimoji="1" lang="en-US" altLang="ja-JP" sz="4000" dirty="0" smtClean="0">
                <a:latin typeface="Gungsuh" pitchFamily="18" charset="-127"/>
                <a:ea typeface="Gungsuh" pitchFamily="18" charset="-127"/>
              </a:rPr>
              <a:t>N</a:t>
            </a:r>
            <a:r>
              <a:rPr kumimoji="1" lang="en-US" altLang="ja-JP" sz="2400" dirty="0" smtClean="0">
                <a:latin typeface="Gungsuh" pitchFamily="18" charset="-127"/>
                <a:ea typeface="Gungsuh" pitchFamily="18" charset="-127"/>
              </a:rPr>
              <a:t>ETWORKING IN </a:t>
            </a:r>
            <a:r>
              <a:rPr kumimoji="1" lang="en-US" altLang="ja-JP" sz="4000" dirty="0" smtClean="0">
                <a:latin typeface="Gungsuh" pitchFamily="18" charset="-127"/>
                <a:ea typeface="Gungsuh" pitchFamily="18" charset="-127"/>
              </a:rPr>
              <a:t>J</a:t>
            </a:r>
            <a:r>
              <a:rPr kumimoji="1" lang="en-US" altLang="ja-JP" sz="2400" dirty="0" smtClean="0">
                <a:latin typeface="Gungsuh" pitchFamily="18" charset="-127"/>
                <a:ea typeface="Gungsuh" pitchFamily="18" charset="-127"/>
              </a:rPr>
              <a:t>APAN</a:t>
            </a:r>
            <a:endParaRPr kumimoji="1" lang="ja-JP" altLang="en-US" sz="2400" dirty="0">
              <a:latin typeface="Gungsuh" pitchFamily="18" charset="-127"/>
              <a:ea typeface="Gungsuh" pitchFamily="18" charset="-127"/>
            </a:endParaRPr>
          </a:p>
        </p:txBody>
      </p:sp>
      <p:sp>
        <p:nvSpPr>
          <p:cNvPr id="5" name="テキスト ボックス 4"/>
          <p:cNvSpPr txBox="1"/>
          <p:nvPr/>
        </p:nvSpPr>
        <p:spPr>
          <a:xfrm>
            <a:off x="7884368" y="2204864"/>
            <a:ext cx="184731" cy="369332"/>
          </a:xfrm>
          <a:prstGeom prst="rect">
            <a:avLst/>
          </a:prstGeom>
          <a:noFill/>
        </p:spPr>
        <p:txBody>
          <a:bodyPr wrap="none" rtlCol="0">
            <a:spAutoFit/>
          </a:bodyPr>
          <a:lstStyle/>
          <a:p>
            <a:endParaRPr kumimoji="1" lang="ja-JP" altLang="en-US" dirty="0"/>
          </a:p>
        </p:txBody>
      </p:sp>
      <p:sp>
        <p:nvSpPr>
          <p:cNvPr id="6" name="角丸四角形 5"/>
          <p:cNvSpPr/>
          <p:nvPr/>
        </p:nvSpPr>
        <p:spPr>
          <a:xfrm>
            <a:off x="1285627" y="2780928"/>
            <a:ext cx="6572746" cy="936104"/>
          </a:xfrm>
          <a:prstGeom prst="roundRect">
            <a:avLst/>
          </a:prstGeom>
          <a:gradFill>
            <a:gsLst>
              <a:gs pos="68000">
                <a:schemeClr val="accent1">
                  <a:tint val="50000"/>
                  <a:satMod val="300000"/>
                  <a:alpha val="14000"/>
                  <a:lumMod val="99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6600" dirty="0" smtClean="0"/>
              <a:t>The Future</a:t>
            </a:r>
            <a:endParaRPr kumimoji="1" lang="ja-JP" altLang="en-US" sz="6600" dirty="0"/>
          </a:p>
        </p:txBody>
      </p:sp>
      <p:sp>
        <p:nvSpPr>
          <p:cNvPr id="7" name="角丸四角形 6"/>
          <p:cNvSpPr/>
          <p:nvPr/>
        </p:nvSpPr>
        <p:spPr>
          <a:xfrm>
            <a:off x="611560" y="4005064"/>
            <a:ext cx="8152932" cy="2076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What would you present in the Classroom to Community workshop series next year, using skills gained in the concept of mastery, developing your communication and from experiences gained in the community?</a:t>
            </a:r>
            <a:endParaRPr kumimoji="1" lang="ja-JP" altLang="en-US" sz="2400" dirty="0"/>
          </a:p>
        </p:txBody>
      </p:sp>
    </p:spTree>
    <p:extLst>
      <p:ext uri="{BB962C8B-B14F-4D97-AF65-F5344CB8AC3E}">
        <p14:creationId xmlns:p14="http://schemas.microsoft.com/office/powerpoint/2010/main" val="1840920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6"/>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1052736"/>
            <a:ext cx="9144000" cy="5143500"/>
          </a:xfrm>
          <a:prstGeom prst="rect">
            <a:avLst/>
          </a:prstGeom>
          <a:noFill/>
          <a:ln>
            <a:noFill/>
          </a:ln>
        </p:spPr>
      </p:pic>
      <p:sp>
        <p:nvSpPr>
          <p:cNvPr id="3" name="角丸四角形 2"/>
          <p:cNvSpPr/>
          <p:nvPr/>
        </p:nvSpPr>
        <p:spPr>
          <a:xfrm>
            <a:off x="2051720" y="33441"/>
            <a:ext cx="5684076"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3600" b="1" dirty="0" smtClean="0"/>
              <a:t>Closing Activity</a:t>
            </a:r>
            <a:endParaRPr kumimoji="1" lang="ja-JP" altLang="en-US" sz="3600" b="1" dirty="0"/>
          </a:p>
        </p:txBody>
      </p:sp>
      <p:sp>
        <p:nvSpPr>
          <p:cNvPr id="4" name="テキスト ボックス 3"/>
          <p:cNvSpPr txBox="1"/>
          <p:nvPr/>
        </p:nvSpPr>
        <p:spPr>
          <a:xfrm>
            <a:off x="539552" y="1988840"/>
            <a:ext cx="8064896" cy="3693319"/>
          </a:xfrm>
          <a:prstGeom prst="rect">
            <a:avLst/>
          </a:prstGeom>
          <a:solidFill>
            <a:schemeClr val="accent3">
              <a:lumMod val="20000"/>
              <a:lumOff val="80000"/>
              <a:alpha val="61000"/>
            </a:schemeClr>
          </a:solidFill>
          <a:ln>
            <a:noFill/>
          </a:ln>
        </p:spPr>
        <p:txBody>
          <a:bodyPr wrap="square" rtlCol="0">
            <a:spAutoFit/>
          </a:bodyPr>
          <a:lstStyle/>
          <a:p>
            <a:r>
              <a:rPr lang="en-US" altLang="ja-JP" dirty="0" smtClean="0"/>
              <a:t>_____ of minutes remaining to complete this.</a:t>
            </a:r>
          </a:p>
          <a:p>
            <a:endParaRPr lang="en-US" altLang="ja-JP" dirty="0"/>
          </a:p>
          <a:p>
            <a:pPr marL="285750" indent="-285750">
              <a:buFontTx/>
              <a:buChar char="-"/>
            </a:pPr>
            <a:r>
              <a:rPr lang="en-US" altLang="ja-JP" dirty="0" smtClean="0"/>
              <a:t>Discussion in groups regarding (choose any):</a:t>
            </a:r>
          </a:p>
          <a:p>
            <a:pPr marL="285750" indent="-285750">
              <a:buFontTx/>
              <a:buChar char="-"/>
            </a:pPr>
            <a:endParaRPr lang="en-US" altLang="ja-JP" dirty="0"/>
          </a:p>
          <a:p>
            <a:pPr marL="342900" indent="-342900">
              <a:buAutoNum type="arabicPeriod"/>
            </a:pPr>
            <a:r>
              <a:rPr lang="en-US" altLang="ja-JP" dirty="0" smtClean="0"/>
              <a:t>The opportunities you have taken so far</a:t>
            </a:r>
          </a:p>
          <a:p>
            <a:pPr marL="342900" indent="-342900">
              <a:buAutoNum type="arabicPeriod"/>
            </a:pPr>
            <a:r>
              <a:rPr lang="en-US" altLang="ja-JP" dirty="0" smtClean="0"/>
              <a:t>What you are doing to network in your community</a:t>
            </a:r>
          </a:p>
          <a:p>
            <a:pPr marL="342900" indent="-342900">
              <a:buAutoNum type="arabicPeriod"/>
            </a:pPr>
            <a:r>
              <a:rPr lang="en-US" altLang="ja-JP" dirty="0" smtClean="0"/>
              <a:t>What information you will use from this workshop to better your communication</a:t>
            </a:r>
          </a:p>
          <a:p>
            <a:pPr marL="342900" indent="-342900">
              <a:buAutoNum type="arabicPeriod"/>
            </a:pPr>
            <a:endParaRPr lang="en-US" altLang="ja-JP" dirty="0"/>
          </a:p>
          <a:p>
            <a:pPr marL="342900" indent="-342900">
              <a:buAutoNum type="arabicPeriod"/>
            </a:pPr>
            <a:r>
              <a:rPr lang="en-US" altLang="ja-JP" dirty="0" smtClean="0"/>
              <a:t>What have you said in your introductions that work really well?</a:t>
            </a:r>
          </a:p>
          <a:p>
            <a:pPr marL="342900" indent="-342900">
              <a:buAutoNum type="arabicPeriod"/>
            </a:pPr>
            <a:r>
              <a:rPr lang="en-US" altLang="ja-JP" dirty="0" smtClean="0"/>
              <a:t>What communication skills do you teach to your students?</a:t>
            </a:r>
            <a:endParaRPr lang="en-US" altLang="ja-JP" dirty="0"/>
          </a:p>
          <a:p>
            <a:pPr marL="342900" indent="-342900">
              <a:buAutoNum type="arabicPeriod"/>
            </a:pPr>
            <a:r>
              <a:rPr lang="en-US" altLang="ja-JP" dirty="0" smtClean="0"/>
              <a:t>Discuss the challenges you’ve had representing abroad</a:t>
            </a:r>
          </a:p>
          <a:p>
            <a:pPr marL="342900" indent="-342900">
              <a:buAutoNum type="arabicPeriod"/>
            </a:pPr>
            <a:endParaRPr lang="en-US" altLang="ja-JP" dirty="0"/>
          </a:p>
          <a:p>
            <a:endParaRPr lang="en-US" altLang="ja-JP" dirty="0" smtClean="0"/>
          </a:p>
        </p:txBody>
      </p:sp>
    </p:spTree>
    <p:extLst>
      <p:ext uri="{BB962C8B-B14F-4D97-AF65-F5344CB8AC3E}">
        <p14:creationId xmlns:p14="http://schemas.microsoft.com/office/powerpoint/2010/main" val="2393947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0"/>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332656"/>
            <a:ext cx="9144000" cy="6048672"/>
          </a:xfrm>
          <a:prstGeom prst="rect">
            <a:avLst/>
          </a:prstGeom>
          <a:noFill/>
          <a:ln>
            <a:noFill/>
          </a:ln>
        </p:spPr>
      </p:pic>
      <p:sp>
        <p:nvSpPr>
          <p:cNvPr id="3" name="角丸四角形 2"/>
          <p:cNvSpPr/>
          <p:nvPr/>
        </p:nvSpPr>
        <p:spPr>
          <a:xfrm>
            <a:off x="2175760" y="548680"/>
            <a:ext cx="6768752" cy="3168352"/>
          </a:xfrm>
          <a:prstGeom prst="roundRect">
            <a:avLst/>
          </a:prstGeom>
          <a:gradFill>
            <a:gsLst>
              <a:gs pos="43000">
                <a:schemeClr val="accent3">
                  <a:shade val="51000"/>
                  <a:satMod val="130000"/>
                  <a:alpha val="52000"/>
                </a:schemeClr>
              </a:gs>
              <a:gs pos="78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55780" y="857250"/>
            <a:ext cx="6408712" cy="2831544"/>
          </a:xfrm>
          <a:prstGeom prst="rect">
            <a:avLst/>
          </a:prstGeom>
          <a:noFill/>
        </p:spPr>
        <p:txBody>
          <a:bodyPr wrap="square" rtlCol="0">
            <a:spAutoFit/>
          </a:bodyPr>
          <a:lstStyle/>
          <a:p>
            <a:r>
              <a:rPr kumimoji="1" lang="en-US" altLang="ja-JP" sz="4400" dirty="0" smtClean="0">
                <a:latin typeface="Gungsuh" pitchFamily="18" charset="-127"/>
                <a:ea typeface="Gungsuh" pitchFamily="18" charset="-127"/>
              </a:rPr>
              <a:t>C</a:t>
            </a:r>
            <a:r>
              <a:rPr kumimoji="1" lang="en-US" altLang="ja-JP" sz="3200" dirty="0" smtClean="0">
                <a:latin typeface="Gungsuh" pitchFamily="18" charset="-127"/>
                <a:ea typeface="Gungsuh" pitchFamily="18" charset="-127"/>
              </a:rPr>
              <a:t>LASSROOM TO </a:t>
            </a:r>
            <a:r>
              <a:rPr kumimoji="1" lang="en-US" altLang="ja-JP" sz="4400" dirty="0" smtClean="0">
                <a:latin typeface="Gungsuh" pitchFamily="18" charset="-127"/>
                <a:ea typeface="Gungsuh" pitchFamily="18" charset="-127"/>
              </a:rPr>
              <a:t>C</a:t>
            </a:r>
            <a:r>
              <a:rPr kumimoji="1" lang="en-US" altLang="ja-JP" sz="3200" dirty="0" smtClean="0">
                <a:latin typeface="Gungsuh" pitchFamily="18" charset="-127"/>
                <a:ea typeface="Gungsuh" pitchFamily="18" charset="-127"/>
              </a:rPr>
              <a:t>OMMUNITY:</a:t>
            </a:r>
          </a:p>
          <a:p>
            <a:endParaRPr lang="en-US" altLang="ja-JP" sz="3200" dirty="0">
              <a:latin typeface="Gungsuh" pitchFamily="18" charset="-127"/>
              <a:ea typeface="Gungsuh" pitchFamily="18" charset="-127"/>
            </a:endParaRPr>
          </a:p>
          <a:p>
            <a:r>
              <a:rPr kumimoji="1" lang="en-US" altLang="ja-JP" sz="4800" dirty="0" smtClean="0">
                <a:latin typeface="Gungsuh" pitchFamily="18" charset="-127"/>
                <a:ea typeface="Gungsuh" pitchFamily="18" charset="-127"/>
              </a:rPr>
              <a:t>C</a:t>
            </a:r>
            <a:r>
              <a:rPr kumimoji="1" lang="en-US" altLang="ja-JP" sz="3200" dirty="0" smtClean="0">
                <a:latin typeface="Gungsuh" pitchFamily="18" charset="-127"/>
                <a:ea typeface="Gungsuh" pitchFamily="18" charset="-127"/>
              </a:rPr>
              <a:t>OMMUNICATING AND </a:t>
            </a:r>
            <a:r>
              <a:rPr kumimoji="1" lang="en-US" altLang="ja-JP" sz="4800" dirty="0" smtClean="0">
                <a:latin typeface="Gungsuh" pitchFamily="18" charset="-127"/>
                <a:ea typeface="Gungsuh" pitchFamily="18" charset="-127"/>
              </a:rPr>
              <a:t>N</a:t>
            </a:r>
            <a:r>
              <a:rPr kumimoji="1" lang="en-US" altLang="ja-JP" sz="3200" dirty="0" smtClean="0">
                <a:latin typeface="Gungsuh" pitchFamily="18" charset="-127"/>
                <a:ea typeface="Gungsuh" pitchFamily="18" charset="-127"/>
              </a:rPr>
              <a:t>ETWORKING IN </a:t>
            </a:r>
            <a:r>
              <a:rPr kumimoji="1" lang="en-US" altLang="ja-JP" sz="4800" dirty="0" smtClean="0">
                <a:latin typeface="Gungsuh" pitchFamily="18" charset="-127"/>
                <a:ea typeface="Gungsuh" pitchFamily="18" charset="-127"/>
              </a:rPr>
              <a:t>J</a:t>
            </a:r>
            <a:r>
              <a:rPr kumimoji="1" lang="en-US" altLang="ja-JP" sz="3200" dirty="0" smtClean="0">
                <a:latin typeface="Gungsuh" pitchFamily="18" charset="-127"/>
                <a:ea typeface="Gungsuh" pitchFamily="18" charset="-127"/>
              </a:rPr>
              <a:t>APAN</a:t>
            </a:r>
            <a:endParaRPr kumimoji="1" lang="ja-JP" altLang="en-US" sz="3200" dirty="0">
              <a:latin typeface="Gungsuh" pitchFamily="18" charset="-127"/>
              <a:ea typeface="Gungsuh" pitchFamily="18" charset="-127"/>
            </a:endParaRPr>
          </a:p>
        </p:txBody>
      </p:sp>
      <p:sp>
        <p:nvSpPr>
          <p:cNvPr id="5" name="テキスト ボックス 4"/>
          <p:cNvSpPr txBox="1"/>
          <p:nvPr/>
        </p:nvSpPr>
        <p:spPr>
          <a:xfrm>
            <a:off x="7884368" y="2204864"/>
            <a:ext cx="184731" cy="369332"/>
          </a:xfrm>
          <a:prstGeom prst="rect">
            <a:avLst/>
          </a:prstGeom>
          <a:noFill/>
        </p:spPr>
        <p:txBody>
          <a:bodyPr wrap="none" rtlCol="0">
            <a:spAutoFit/>
          </a:bodyPr>
          <a:lstStyle/>
          <a:p>
            <a:endParaRPr kumimoji="1" lang="ja-JP" altLang="en-US" dirty="0"/>
          </a:p>
        </p:txBody>
      </p:sp>
      <p:sp>
        <p:nvSpPr>
          <p:cNvPr id="6" name="角丸四角形 5"/>
          <p:cNvSpPr/>
          <p:nvPr/>
        </p:nvSpPr>
        <p:spPr>
          <a:xfrm>
            <a:off x="395536" y="4077072"/>
            <a:ext cx="7272808" cy="1872208"/>
          </a:xfrm>
          <a:prstGeom prst="roundRect">
            <a:avLst/>
          </a:prstGeom>
          <a:gradFill>
            <a:gsLst>
              <a:gs pos="68000">
                <a:schemeClr val="accent1">
                  <a:tint val="50000"/>
                  <a:satMod val="300000"/>
                  <a:alpha val="14000"/>
                  <a:lumMod val="99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6600" dirty="0" smtClean="0"/>
              <a:t>Your Summary</a:t>
            </a:r>
            <a:endParaRPr kumimoji="1" lang="ja-JP" altLang="en-US" sz="6600" dirty="0"/>
          </a:p>
        </p:txBody>
      </p:sp>
    </p:spTree>
    <p:extLst>
      <p:ext uri="{BB962C8B-B14F-4D97-AF65-F5344CB8AC3E}">
        <p14:creationId xmlns:p14="http://schemas.microsoft.com/office/powerpoint/2010/main" val="3699500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332656"/>
            <a:ext cx="9144000" cy="6120680"/>
          </a:xfrm>
          <a:prstGeom prst="rect">
            <a:avLst/>
          </a:prstGeom>
          <a:noFill/>
          <a:ln>
            <a:noFill/>
          </a:ln>
        </p:spPr>
      </p:pic>
      <p:sp>
        <p:nvSpPr>
          <p:cNvPr id="3" name="角丸四角形 2"/>
          <p:cNvSpPr/>
          <p:nvPr/>
        </p:nvSpPr>
        <p:spPr>
          <a:xfrm>
            <a:off x="2339752" y="2060848"/>
            <a:ext cx="6768752" cy="3168352"/>
          </a:xfrm>
          <a:prstGeom prst="roundRect">
            <a:avLst/>
          </a:prstGeom>
          <a:solidFill>
            <a:schemeClr val="tx2">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b="1" dirty="0" smtClean="0"/>
              <a:t>Purpose</a:t>
            </a:r>
            <a:r>
              <a:rPr kumimoji="1" lang="en-US" altLang="ja-JP" dirty="0" smtClean="0"/>
              <a:t>:</a:t>
            </a:r>
          </a:p>
          <a:p>
            <a:endParaRPr kumimoji="1" lang="en-US" altLang="ja-JP" dirty="0" smtClean="0"/>
          </a:p>
          <a:p>
            <a:pPr marL="342900" indent="-342900">
              <a:buAutoNum type="arabicPeriod"/>
            </a:pPr>
            <a:r>
              <a:rPr lang="en-US" altLang="ja-JP" sz="2400" dirty="0" smtClean="0">
                <a:solidFill>
                  <a:schemeClr val="tx1"/>
                </a:solidFill>
              </a:rPr>
              <a:t>To </a:t>
            </a:r>
            <a:r>
              <a:rPr lang="en-US" altLang="ja-JP" sz="2400" dirty="0">
                <a:solidFill>
                  <a:schemeClr val="tx1"/>
                </a:solidFill>
              </a:rPr>
              <a:t>improve our </a:t>
            </a:r>
            <a:r>
              <a:rPr lang="en-US" altLang="ja-JP" sz="2400" b="1" dirty="0">
                <a:solidFill>
                  <a:schemeClr val="tx1"/>
                </a:solidFill>
              </a:rPr>
              <a:t>communication thinking </a:t>
            </a:r>
            <a:r>
              <a:rPr lang="en-US" altLang="ja-JP" sz="2400" dirty="0">
                <a:solidFill>
                  <a:schemeClr val="tx1"/>
                </a:solidFill>
              </a:rPr>
              <a:t>to take advantage of the community around you</a:t>
            </a:r>
            <a:r>
              <a:rPr lang="en-US" altLang="ja-JP" sz="2400" dirty="0" smtClean="0">
                <a:solidFill>
                  <a:schemeClr val="tx1"/>
                </a:solidFill>
              </a:rPr>
              <a:t>.</a:t>
            </a:r>
          </a:p>
          <a:p>
            <a:pPr marL="342900" indent="-342900">
              <a:buAutoNum type="arabicPeriod"/>
            </a:pPr>
            <a:endParaRPr lang="ja-JP" altLang="ja-JP" sz="2400" dirty="0">
              <a:solidFill>
                <a:schemeClr val="tx1"/>
              </a:solidFill>
            </a:endParaRPr>
          </a:p>
          <a:p>
            <a:r>
              <a:rPr lang="en-US" altLang="ja-JP" sz="2400" dirty="0">
                <a:solidFill>
                  <a:schemeClr val="tx1"/>
                </a:solidFill>
              </a:rPr>
              <a:t>2. </a:t>
            </a:r>
            <a:r>
              <a:rPr lang="en-US" altLang="ja-JP" sz="2400" dirty="0" smtClean="0">
                <a:solidFill>
                  <a:schemeClr val="tx1"/>
                </a:solidFill>
              </a:rPr>
              <a:t> To </a:t>
            </a:r>
            <a:r>
              <a:rPr lang="en-US" altLang="ja-JP" sz="2400" dirty="0">
                <a:solidFill>
                  <a:schemeClr val="tx1"/>
                </a:solidFill>
              </a:rPr>
              <a:t>consider what works best for you </a:t>
            </a:r>
            <a:r>
              <a:rPr lang="en-US" altLang="ja-JP" sz="2400" dirty="0" smtClean="0">
                <a:solidFill>
                  <a:schemeClr val="tx1"/>
                </a:solidFill>
              </a:rPr>
              <a:t>in   developing </a:t>
            </a:r>
            <a:r>
              <a:rPr lang="en-US" altLang="ja-JP" sz="2400" dirty="0">
                <a:solidFill>
                  <a:schemeClr val="tx1"/>
                </a:solidFill>
              </a:rPr>
              <a:t>your own communication skills</a:t>
            </a:r>
            <a:endParaRPr kumimoji="1" lang="ja-JP" altLang="en-US" dirty="0">
              <a:solidFill>
                <a:schemeClr val="tx1"/>
              </a:solidFill>
            </a:endParaRPr>
          </a:p>
        </p:txBody>
      </p:sp>
      <p:sp>
        <p:nvSpPr>
          <p:cNvPr id="4" name="テキスト ボックス 3"/>
          <p:cNvSpPr txBox="1"/>
          <p:nvPr/>
        </p:nvSpPr>
        <p:spPr>
          <a:xfrm>
            <a:off x="2789802" y="5629625"/>
            <a:ext cx="3564396" cy="369332"/>
          </a:xfrm>
          <a:prstGeom prst="rect">
            <a:avLst/>
          </a:prstGeom>
          <a:solidFill>
            <a:srgbClr val="FFFF00"/>
          </a:solidFill>
        </p:spPr>
        <p:txBody>
          <a:bodyPr wrap="square" rtlCol="0">
            <a:spAutoFit/>
          </a:bodyPr>
          <a:lstStyle/>
          <a:p>
            <a:r>
              <a:rPr kumimoji="1" lang="en-US" altLang="ja-JP" dirty="0" smtClean="0"/>
              <a:t>Think about what you are saying!</a:t>
            </a:r>
            <a:endParaRPr kumimoji="1" lang="ja-JP" altLang="en-US" dirty="0"/>
          </a:p>
        </p:txBody>
      </p:sp>
    </p:spTree>
    <p:extLst>
      <p:ext uri="{BB962C8B-B14F-4D97-AF65-F5344CB8AC3E}">
        <p14:creationId xmlns:p14="http://schemas.microsoft.com/office/powerpoint/2010/main" val="396870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332656"/>
            <a:ext cx="9144000" cy="6264696"/>
          </a:xfrm>
          <a:prstGeom prst="rect">
            <a:avLst/>
          </a:prstGeom>
          <a:noFill/>
          <a:ln>
            <a:noFill/>
          </a:ln>
        </p:spPr>
      </p:pic>
      <p:sp>
        <p:nvSpPr>
          <p:cNvPr id="4" name="角丸四角形 3"/>
          <p:cNvSpPr/>
          <p:nvPr/>
        </p:nvSpPr>
        <p:spPr>
          <a:xfrm>
            <a:off x="1835696" y="1541487"/>
            <a:ext cx="7308304" cy="5040560"/>
          </a:xfrm>
          <a:prstGeom prst="roundRect">
            <a:avLst/>
          </a:prstGeom>
          <a:solidFill>
            <a:schemeClr val="tx2">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b="1" dirty="0" smtClean="0"/>
              <a:t>Today’s Contents</a:t>
            </a:r>
          </a:p>
          <a:p>
            <a:r>
              <a:rPr lang="en-US" altLang="ja-JP" sz="3600" dirty="0" smtClean="0">
                <a:solidFill>
                  <a:schemeClr val="tx1"/>
                </a:solidFill>
              </a:rPr>
              <a:t>1 </a:t>
            </a:r>
            <a:r>
              <a:rPr lang="en-US" altLang="ja-JP" sz="3600" dirty="0">
                <a:solidFill>
                  <a:schemeClr val="tx1"/>
                </a:solidFill>
              </a:rPr>
              <a:t>Self Introduction – </a:t>
            </a:r>
            <a:r>
              <a:rPr lang="en-US" altLang="ja-JP" sz="3600" dirty="0" err="1">
                <a:solidFill>
                  <a:schemeClr val="tx1"/>
                </a:solidFill>
              </a:rPr>
              <a:t>Jiko</a:t>
            </a:r>
            <a:r>
              <a:rPr lang="en-US" altLang="ja-JP" sz="3600" dirty="0">
                <a:solidFill>
                  <a:schemeClr val="tx1"/>
                </a:solidFill>
              </a:rPr>
              <a:t> </a:t>
            </a:r>
            <a:r>
              <a:rPr lang="en-US" altLang="ja-JP" sz="3600" dirty="0" err="1">
                <a:solidFill>
                  <a:schemeClr val="tx1"/>
                </a:solidFill>
              </a:rPr>
              <a:t>Shoukai</a:t>
            </a:r>
            <a:endParaRPr lang="ja-JP" altLang="ja-JP" sz="3600" dirty="0">
              <a:solidFill>
                <a:schemeClr val="tx1"/>
              </a:solidFill>
            </a:endParaRPr>
          </a:p>
          <a:p>
            <a:r>
              <a:rPr lang="en-US" altLang="ja-JP" sz="3600" dirty="0">
                <a:solidFill>
                  <a:schemeClr val="tx1"/>
                </a:solidFill>
              </a:rPr>
              <a:t>2 Concept of Mastery </a:t>
            </a:r>
            <a:endParaRPr lang="en-US" altLang="ja-JP" sz="3600" dirty="0" smtClean="0">
              <a:solidFill>
                <a:schemeClr val="tx1"/>
              </a:solidFill>
            </a:endParaRPr>
          </a:p>
          <a:p>
            <a:r>
              <a:rPr lang="en-US" altLang="ja-JP" sz="3600" dirty="0" smtClean="0">
                <a:solidFill>
                  <a:schemeClr val="tx1"/>
                </a:solidFill>
              </a:rPr>
              <a:t>– </a:t>
            </a:r>
            <a:r>
              <a:rPr lang="en-US" altLang="ja-JP" sz="3600" dirty="0">
                <a:solidFill>
                  <a:schemeClr val="tx1"/>
                </a:solidFill>
              </a:rPr>
              <a:t>the </a:t>
            </a:r>
            <a:r>
              <a:rPr lang="en-US" altLang="ja-JP" sz="3600" i="1" dirty="0">
                <a:solidFill>
                  <a:schemeClr val="tx1"/>
                </a:solidFill>
              </a:rPr>
              <a:t>teaching philosophy </a:t>
            </a:r>
            <a:r>
              <a:rPr lang="en-US" altLang="ja-JP" sz="3600" dirty="0">
                <a:solidFill>
                  <a:schemeClr val="tx1"/>
                </a:solidFill>
              </a:rPr>
              <a:t>to understand </a:t>
            </a:r>
            <a:r>
              <a:rPr lang="en-US" altLang="ja-JP" sz="3600" dirty="0" smtClean="0">
                <a:solidFill>
                  <a:schemeClr val="tx1"/>
                </a:solidFill>
              </a:rPr>
              <a:t>purpose in what you do</a:t>
            </a:r>
            <a:endParaRPr lang="ja-JP" altLang="ja-JP" sz="3600" dirty="0">
              <a:solidFill>
                <a:schemeClr val="tx1"/>
              </a:solidFill>
            </a:endParaRPr>
          </a:p>
          <a:p>
            <a:r>
              <a:rPr lang="en-US" altLang="ja-JP" sz="3600" dirty="0">
                <a:solidFill>
                  <a:schemeClr val="tx1"/>
                </a:solidFill>
              </a:rPr>
              <a:t>3 Communication techniques</a:t>
            </a:r>
            <a:endParaRPr lang="ja-JP" altLang="ja-JP" sz="3600" dirty="0">
              <a:solidFill>
                <a:schemeClr val="tx1"/>
              </a:solidFill>
            </a:endParaRPr>
          </a:p>
          <a:p>
            <a:r>
              <a:rPr lang="en-US" altLang="ja-JP" sz="3600" dirty="0">
                <a:solidFill>
                  <a:schemeClr val="tx1"/>
                </a:solidFill>
              </a:rPr>
              <a:t>4 </a:t>
            </a:r>
            <a:r>
              <a:rPr lang="en-US" altLang="ja-JP" sz="3600" dirty="0" smtClean="0">
                <a:solidFill>
                  <a:schemeClr val="tx1"/>
                </a:solidFill>
              </a:rPr>
              <a:t>Representing from Abroad</a:t>
            </a:r>
            <a:endParaRPr lang="en-US" altLang="ja-JP" sz="3600" dirty="0">
              <a:solidFill>
                <a:schemeClr val="tx1"/>
              </a:solidFill>
            </a:endParaRPr>
          </a:p>
          <a:p>
            <a:endParaRPr kumimoji="1" lang="ja-JP" altLang="en-US" dirty="0"/>
          </a:p>
        </p:txBody>
      </p:sp>
    </p:spTree>
    <p:extLst>
      <p:ext uri="{BB962C8B-B14F-4D97-AF65-F5344CB8AC3E}">
        <p14:creationId xmlns:p14="http://schemas.microsoft.com/office/powerpoint/2010/main" val="270322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3"/>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332656"/>
            <a:ext cx="9144000" cy="6192688"/>
          </a:xfrm>
          <a:prstGeom prst="rect">
            <a:avLst/>
          </a:prstGeom>
          <a:noFill/>
          <a:ln>
            <a:noFill/>
          </a:ln>
        </p:spPr>
      </p:pic>
      <p:sp>
        <p:nvSpPr>
          <p:cNvPr id="4" name="テキスト ボックス 3"/>
          <p:cNvSpPr txBox="1"/>
          <p:nvPr/>
        </p:nvSpPr>
        <p:spPr>
          <a:xfrm>
            <a:off x="467544" y="2329977"/>
            <a:ext cx="7776864" cy="2031325"/>
          </a:xfrm>
          <a:prstGeom prst="rect">
            <a:avLst/>
          </a:prstGeom>
          <a:solidFill>
            <a:schemeClr val="bg2"/>
          </a:solidFill>
        </p:spPr>
        <p:txBody>
          <a:bodyPr wrap="square" rtlCol="0">
            <a:spAutoFit/>
          </a:bodyPr>
          <a:lstStyle/>
          <a:p>
            <a:r>
              <a:rPr kumimoji="1" lang="en-US" altLang="ja-JP" dirty="0" smtClean="0"/>
              <a:t>Example of a </a:t>
            </a:r>
            <a:r>
              <a:rPr kumimoji="1" lang="en-US" altLang="ja-JP" dirty="0" err="1" smtClean="0"/>
              <a:t>Jiko</a:t>
            </a:r>
            <a:r>
              <a:rPr kumimoji="1" lang="en-US" altLang="ja-JP" dirty="0" smtClean="0"/>
              <a:t> </a:t>
            </a:r>
            <a:r>
              <a:rPr kumimoji="1" lang="en-US" altLang="ja-JP" dirty="0" err="1" smtClean="0"/>
              <a:t>Shoukai</a:t>
            </a:r>
            <a:r>
              <a:rPr kumimoji="1" lang="en-US" altLang="ja-JP" dirty="0" smtClean="0"/>
              <a:t> :</a:t>
            </a:r>
          </a:p>
          <a:p>
            <a:endParaRPr lang="en-US" altLang="ja-JP" dirty="0"/>
          </a:p>
          <a:p>
            <a:r>
              <a:rPr kumimoji="1" lang="en-US" altLang="ja-JP" dirty="0" smtClean="0"/>
              <a:t>Hello my name is Anthony.</a:t>
            </a:r>
          </a:p>
          <a:p>
            <a:endParaRPr lang="en-US" altLang="ja-JP" dirty="0"/>
          </a:p>
          <a:p>
            <a:r>
              <a:rPr kumimoji="1" lang="en-US" altLang="ja-JP" dirty="0" smtClean="0"/>
              <a:t>I come from Australia.  I teach English at High School.</a:t>
            </a:r>
          </a:p>
          <a:p>
            <a:endParaRPr lang="en-US" altLang="ja-JP" dirty="0"/>
          </a:p>
          <a:p>
            <a:r>
              <a:rPr kumimoji="1" lang="en-US" altLang="ja-JP" dirty="0" smtClean="0"/>
              <a:t>I enjoy playing soccer and studying communication with students.</a:t>
            </a:r>
            <a:endParaRPr kumimoji="1" lang="ja-JP" altLang="en-US" dirty="0"/>
          </a:p>
        </p:txBody>
      </p:sp>
      <p:sp>
        <p:nvSpPr>
          <p:cNvPr id="3" name="円/楕円 2"/>
          <p:cNvSpPr/>
          <p:nvPr/>
        </p:nvSpPr>
        <p:spPr>
          <a:xfrm>
            <a:off x="5148064" y="467061"/>
            <a:ext cx="3888432" cy="2016224"/>
          </a:xfrm>
          <a:prstGeom prst="ellipse">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Self Introductions</a:t>
            </a:r>
            <a:endParaRPr kumimoji="1" lang="ja-JP" altLang="en-US" sz="2800" dirty="0"/>
          </a:p>
        </p:txBody>
      </p:sp>
      <p:sp>
        <p:nvSpPr>
          <p:cNvPr id="5" name="テキスト ボックス 4"/>
          <p:cNvSpPr txBox="1"/>
          <p:nvPr/>
        </p:nvSpPr>
        <p:spPr>
          <a:xfrm>
            <a:off x="1439144" y="4509897"/>
            <a:ext cx="7704856" cy="369332"/>
          </a:xfrm>
          <a:prstGeom prst="rect">
            <a:avLst/>
          </a:prstGeom>
          <a:solidFill>
            <a:srgbClr val="FFFF00"/>
          </a:solidFill>
        </p:spPr>
        <p:txBody>
          <a:bodyPr wrap="square" rtlCol="0">
            <a:spAutoFit/>
          </a:bodyPr>
          <a:lstStyle/>
          <a:p>
            <a:r>
              <a:rPr kumimoji="1" lang="en-US" altLang="ja-JP" dirty="0" smtClean="0"/>
              <a:t>My Name  -  Where I am from  - What I do for the school/here in Japan</a:t>
            </a:r>
            <a:endParaRPr kumimoji="1" lang="ja-JP" altLang="en-US" dirty="0"/>
          </a:p>
        </p:txBody>
      </p:sp>
      <p:sp>
        <p:nvSpPr>
          <p:cNvPr id="6" name="テキスト ボックス 5"/>
          <p:cNvSpPr txBox="1"/>
          <p:nvPr/>
        </p:nvSpPr>
        <p:spPr>
          <a:xfrm>
            <a:off x="16024" y="5027824"/>
            <a:ext cx="6480720" cy="369332"/>
          </a:xfrm>
          <a:prstGeom prst="rect">
            <a:avLst/>
          </a:prstGeom>
          <a:solidFill>
            <a:srgbClr val="FFFF00"/>
          </a:solidFill>
        </p:spPr>
        <p:txBody>
          <a:bodyPr wrap="square" rtlCol="0">
            <a:spAutoFit/>
          </a:bodyPr>
          <a:lstStyle/>
          <a:p>
            <a:r>
              <a:rPr kumimoji="1" lang="en-US" altLang="ja-JP" dirty="0" smtClean="0"/>
              <a:t>Leave room for further questions from your listeners, if they want.</a:t>
            </a:r>
            <a:endParaRPr kumimoji="1" lang="ja-JP" altLang="en-US" dirty="0"/>
          </a:p>
        </p:txBody>
      </p:sp>
      <p:sp>
        <p:nvSpPr>
          <p:cNvPr id="7" name="テキスト ボックス 6"/>
          <p:cNvSpPr txBox="1"/>
          <p:nvPr/>
        </p:nvSpPr>
        <p:spPr>
          <a:xfrm>
            <a:off x="1295636" y="5661681"/>
            <a:ext cx="7704856" cy="646331"/>
          </a:xfrm>
          <a:prstGeom prst="rect">
            <a:avLst/>
          </a:prstGeom>
          <a:solidFill>
            <a:srgbClr val="FFFF00"/>
          </a:solidFill>
        </p:spPr>
        <p:txBody>
          <a:bodyPr wrap="square" rtlCol="0">
            <a:spAutoFit/>
          </a:bodyPr>
          <a:lstStyle/>
          <a:p>
            <a:r>
              <a:rPr lang="en-US" altLang="ja-JP" dirty="0" smtClean="0"/>
              <a:t>Opportunity to connect to the listener, and have common interest. Leaving an opportunity for the listener to ask more questions</a:t>
            </a:r>
            <a:endParaRPr kumimoji="1" lang="ja-JP" altLang="en-US" dirty="0"/>
          </a:p>
        </p:txBody>
      </p:sp>
    </p:spTree>
    <p:extLst>
      <p:ext uri="{BB962C8B-B14F-4D97-AF65-F5344CB8AC3E}">
        <p14:creationId xmlns:p14="http://schemas.microsoft.com/office/powerpoint/2010/main" val="4061454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3"/>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332656"/>
            <a:ext cx="9144000" cy="6192688"/>
          </a:xfrm>
          <a:prstGeom prst="rect">
            <a:avLst/>
          </a:prstGeom>
          <a:noFill/>
          <a:ln>
            <a:noFill/>
          </a:ln>
        </p:spPr>
      </p:pic>
      <p:sp>
        <p:nvSpPr>
          <p:cNvPr id="3" name="円/楕円 2"/>
          <p:cNvSpPr/>
          <p:nvPr/>
        </p:nvSpPr>
        <p:spPr>
          <a:xfrm>
            <a:off x="4860032" y="764704"/>
            <a:ext cx="3888432" cy="2016224"/>
          </a:xfrm>
          <a:prstGeom prst="ellipse">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Self Introductions</a:t>
            </a:r>
            <a:endParaRPr kumimoji="1" lang="ja-JP" altLang="en-US" dirty="0"/>
          </a:p>
        </p:txBody>
      </p:sp>
      <p:sp>
        <p:nvSpPr>
          <p:cNvPr id="4" name="テキスト ボックス 3"/>
          <p:cNvSpPr txBox="1"/>
          <p:nvPr/>
        </p:nvSpPr>
        <p:spPr>
          <a:xfrm>
            <a:off x="683568" y="2780928"/>
            <a:ext cx="8064896" cy="2308324"/>
          </a:xfrm>
          <a:prstGeom prst="rect">
            <a:avLst/>
          </a:prstGeom>
          <a:solidFill>
            <a:schemeClr val="bg2"/>
          </a:solidFill>
        </p:spPr>
        <p:txBody>
          <a:bodyPr wrap="square" rtlCol="0">
            <a:spAutoFit/>
          </a:bodyPr>
          <a:lstStyle/>
          <a:p>
            <a:r>
              <a:rPr kumimoji="1" lang="en-US" altLang="ja-JP" dirty="0" smtClean="0"/>
              <a:t>The 5 Questions everyone asks you.</a:t>
            </a:r>
          </a:p>
          <a:p>
            <a:endParaRPr lang="en-US" altLang="ja-JP" dirty="0"/>
          </a:p>
          <a:p>
            <a:pPr marL="342900" indent="-342900">
              <a:buAutoNum type="arabicPeriod"/>
            </a:pPr>
            <a:r>
              <a:rPr lang="en-US" altLang="ja-JP" dirty="0" smtClean="0"/>
              <a:t>Do you have a girlfriend/boyfriend? or Are you married? (relationship Q)</a:t>
            </a:r>
          </a:p>
          <a:p>
            <a:pPr marL="342900" indent="-342900">
              <a:buAutoNum type="arabicPeriod"/>
            </a:pPr>
            <a:r>
              <a:rPr lang="en-US" altLang="ja-JP" dirty="0" smtClean="0"/>
              <a:t>How long will you stay in Japan? When did you come to Japan? (Time Q)</a:t>
            </a:r>
          </a:p>
          <a:p>
            <a:pPr marL="342900" indent="-342900">
              <a:buAutoNum type="arabicPeriod"/>
            </a:pPr>
            <a:r>
              <a:rPr lang="en-US" altLang="ja-JP" dirty="0" smtClean="0"/>
              <a:t>Do you like the features/food in our town? ‘do you like sushi?’ (Current Location)</a:t>
            </a:r>
          </a:p>
          <a:p>
            <a:pPr marL="342900" indent="-342900">
              <a:buAutoNum type="arabicPeriod"/>
            </a:pPr>
            <a:r>
              <a:rPr lang="en-US" altLang="ja-JP" dirty="0" smtClean="0"/>
              <a:t>Where in your country are you from? (previous Location)</a:t>
            </a:r>
          </a:p>
          <a:p>
            <a:pPr marL="342900" indent="-342900">
              <a:buAutoNum type="arabicPeriod"/>
            </a:pPr>
            <a:r>
              <a:rPr lang="en-US" altLang="ja-JP" dirty="0"/>
              <a:t> </a:t>
            </a:r>
            <a:r>
              <a:rPr lang="en-US" altLang="ja-JP" dirty="0" smtClean="0"/>
              <a:t>? (give me the 5</a:t>
            </a:r>
            <a:r>
              <a:rPr lang="en-US" altLang="ja-JP" baseline="30000" dirty="0" smtClean="0"/>
              <a:t>th</a:t>
            </a:r>
            <a:r>
              <a:rPr lang="en-US" altLang="ja-JP" dirty="0" smtClean="0"/>
              <a:t> question)</a:t>
            </a:r>
          </a:p>
          <a:p>
            <a:pPr marL="342900" indent="-342900">
              <a:buAutoNum type="arabicPeriod"/>
            </a:pPr>
            <a:endParaRPr kumimoji="1" lang="en-US" altLang="ja-JP" dirty="0"/>
          </a:p>
        </p:txBody>
      </p:sp>
      <p:sp>
        <p:nvSpPr>
          <p:cNvPr id="5" name="テキスト ボックス 4"/>
          <p:cNvSpPr txBox="1"/>
          <p:nvPr/>
        </p:nvSpPr>
        <p:spPr>
          <a:xfrm>
            <a:off x="827584" y="5301208"/>
            <a:ext cx="7704856" cy="1200329"/>
          </a:xfrm>
          <a:prstGeom prst="rect">
            <a:avLst/>
          </a:prstGeom>
          <a:solidFill>
            <a:srgbClr val="FFFF00"/>
          </a:solidFill>
        </p:spPr>
        <p:txBody>
          <a:bodyPr wrap="square" rtlCol="0">
            <a:spAutoFit/>
          </a:bodyPr>
          <a:lstStyle/>
          <a:p>
            <a:r>
              <a:rPr kumimoji="1" lang="en-US" altLang="ja-JP" dirty="0" smtClean="0"/>
              <a:t>The most common information is requested, to build an image or profile of you.</a:t>
            </a:r>
          </a:p>
          <a:p>
            <a:endParaRPr lang="en-US" altLang="ja-JP" dirty="0"/>
          </a:p>
          <a:p>
            <a:r>
              <a:rPr kumimoji="1" lang="en-US" altLang="ja-JP" dirty="0" smtClean="0"/>
              <a:t>Think of a job interview, and what your prospective employer wants to know about you in a short amount of time, and why they want that info</a:t>
            </a:r>
            <a:endParaRPr kumimoji="1" lang="ja-JP" altLang="en-US" dirty="0"/>
          </a:p>
        </p:txBody>
      </p:sp>
    </p:spTree>
    <p:extLst>
      <p:ext uri="{BB962C8B-B14F-4D97-AF65-F5344CB8AC3E}">
        <p14:creationId xmlns:p14="http://schemas.microsoft.com/office/powerpoint/2010/main" val="1876056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SC_1273"/>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8967" y="387520"/>
            <a:ext cx="9144000" cy="6192688"/>
          </a:xfrm>
          <a:prstGeom prst="rect">
            <a:avLst/>
          </a:prstGeom>
          <a:noFill/>
          <a:ln>
            <a:noFill/>
          </a:ln>
        </p:spPr>
      </p:pic>
      <p:sp>
        <p:nvSpPr>
          <p:cNvPr id="4" name="テキスト ボックス 3"/>
          <p:cNvSpPr txBox="1"/>
          <p:nvPr/>
        </p:nvSpPr>
        <p:spPr>
          <a:xfrm>
            <a:off x="441015" y="2329702"/>
            <a:ext cx="8064896" cy="2308324"/>
          </a:xfrm>
          <a:prstGeom prst="rect">
            <a:avLst/>
          </a:prstGeom>
          <a:solidFill>
            <a:schemeClr val="bg2"/>
          </a:solidFill>
        </p:spPr>
        <p:txBody>
          <a:bodyPr wrap="square" rtlCol="0">
            <a:spAutoFit/>
          </a:bodyPr>
          <a:lstStyle/>
          <a:p>
            <a:r>
              <a:rPr kumimoji="1" lang="en-US" altLang="ja-JP" dirty="0" smtClean="0"/>
              <a:t>How to Answer, for best effect.</a:t>
            </a:r>
          </a:p>
          <a:p>
            <a:endParaRPr lang="en-US" altLang="ja-JP" dirty="0" smtClean="0"/>
          </a:p>
          <a:p>
            <a:pPr marL="342900" indent="-342900">
              <a:buAutoNum type="arabicPeriod"/>
            </a:pPr>
            <a:r>
              <a:rPr lang="en-US" altLang="ja-JP" dirty="0"/>
              <a:t>R</a:t>
            </a:r>
            <a:r>
              <a:rPr lang="en-US" altLang="ja-JP" dirty="0" smtClean="0"/>
              <a:t>elationship Q –</a:t>
            </a:r>
          </a:p>
          <a:p>
            <a:pPr marL="342900" indent="-342900">
              <a:buAutoNum type="arabicPeriod"/>
            </a:pPr>
            <a:r>
              <a:rPr lang="en-US" altLang="ja-JP" dirty="0" smtClean="0"/>
              <a:t>Time Q –</a:t>
            </a:r>
          </a:p>
          <a:p>
            <a:pPr marL="342900" indent="-342900">
              <a:buAutoNum type="arabicPeriod"/>
            </a:pPr>
            <a:r>
              <a:rPr lang="en-US" altLang="ja-JP" dirty="0" smtClean="0"/>
              <a:t>‘do you like sushi?’ (Current Location Q) – I like fried fish more/Saba is delicious.</a:t>
            </a:r>
          </a:p>
          <a:p>
            <a:pPr marL="342900" indent="-342900">
              <a:buAutoNum type="arabicPeriod"/>
            </a:pPr>
            <a:r>
              <a:rPr lang="en-US" altLang="ja-JP" dirty="0" smtClean="0"/>
              <a:t>Where in your country are you from? – the east coast of Australia, Brisbane.  1000km north of Sydney.</a:t>
            </a:r>
          </a:p>
          <a:p>
            <a:pPr marL="342900" indent="-342900">
              <a:buAutoNum type="arabicPeriod"/>
            </a:pPr>
            <a:r>
              <a:rPr lang="en-US" altLang="ja-JP" dirty="0" smtClean="0"/>
              <a:t>? </a:t>
            </a:r>
            <a:endParaRPr kumimoji="1" lang="en-US" altLang="ja-JP" dirty="0"/>
          </a:p>
        </p:txBody>
      </p:sp>
      <p:sp>
        <p:nvSpPr>
          <p:cNvPr id="5" name="テキスト ボックス 4"/>
          <p:cNvSpPr txBox="1"/>
          <p:nvPr/>
        </p:nvSpPr>
        <p:spPr>
          <a:xfrm>
            <a:off x="827584" y="5301208"/>
            <a:ext cx="7704856" cy="646331"/>
          </a:xfrm>
          <a:prstGeom prst="rect">
            <a:avLst/>
          </a:prstGeom>
          <a:solidFill>
            <a:srgbClr val="FFFF00"/>
          </a:solidFill>
        </p:spPr>
        <p:txBody>
          <a:bodyPr wrap="square" rtlCol="0">
            <a:spAutoFit/>
          </a:bodyPr>
          <a:lstStyle/>
          <a:p>
            <a:r>
              <a:rPr kumimoji="1" lang="en-US" altLang="ja-JP" dirty="0" smtClean="0"/>
              <a:t>Give the most common information back, for their profile of you, so there is interest to build or gain from knowing you.</a:t>
            </a:r>
            <a:endParaRPr kumimoji="1" lang="ja-JP" altLang="en-US" dirty="0"/>
          </a:p>
        </p:txBody>
      </p:sp>
      <p:sp>
        <p:nvSpPr>
          <p:cNvPr id="3" name="円/楕円 2"/>
          <p:cNvSpPr/>
          <p:nvPr/>
        </p:nvSpPr>
        <p:spPr>
          <a:xfrm>
            <a:off x="4860032" y="764704"/>
            <a:ext cx="3888432" cy="2016224"/>
          </a:xfrm>
          <a:prstGeom prst="ellipse">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Self Introductions</a:t>
            </a:r>
            <a:endParaRPr kumimoji="1" lang="ja-JP" altLang="en-US" sz="2000" dirty="0"/>
          </a:p>
        </p:txBody>
      </p:sp>
    </p:spTree>
    <p:extLst>
      <p:ext uri="{BB962C8B-B14F-4D97-AF65-F5344CB8AC3E}">
        <p14:creationId xmlns:p14="http://schemas.microsoft.com/office/powerpoint/2010/main" val="777218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ustral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24" y="241985"/>
            <a:ext cx="3122567" cy="2842052"/>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4" cstate="print"/>
          <a:stretch>
            <a:fillRect/>
          </a:stretch>
        </p:blipFill>
        <p:spPr>
          <a:xfrm>
            <a:off x="467544" y="3085206"/>
            <a:ext cx="3338591" cy="3253712"/>
          </a:xfrm>
          <a:prstGeom prst="rect">
            <a:avLst/>
          </a:prstGeom>
        </p:spPr>
      </p:pic>
      <p:pic>
        <p:nvPicPr>
          <p:cNvPr id="1028" name="Picture 4" descr="Image result for america contin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404664"/>
            <a:ext cx="4997743"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6" cstate="print"/>
          <a:stretch>
            <a:fillRect/>
          </a:stretch>
        </p:blipFill>
        <p:spPr>
          <a:xfrm>
            <a:off x="4471756" y="4145893"/>
            <a:ext cx="4405544" cy="2193025"/>
          </a:xfrm>
          <a:prstGeom prst="rect">
            <a:avLst/>
          </a:prstGeom>
        </p:spPr>
      </p:pic>
      <p:cxnSp>
        <p:nvCxnSpPr>
          <p:cNvPr id="5" name="直線コネクタ 4"/>
          <p:cNvCxnSpPr/>
          <p:nvPr/>
        </p:nvCxnSpPr>
        <p:spPr>
          <a:xfrm>
            <a:off x="4067944" y="241985"/>
            <a:ext cx="0" cy="60969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5999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7331</TotalTime>
  <Words>5053</Words>
  <Application>Microsoft Office PowerPoint</Application>
  <PresentationFormat>画面に合わせる (4:3)</PresentationFormat>
  <Paragraphs>402</Paragraphs>
  <Slides>37</Slides>
  <Notes>37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vt:i4>
      </vt:variant>
    </vt:vector>
  </HeadingPairs>
  <TitlesOfParts>
    <vt:vector size="43" baseType="lpstr">
      <vt:lpstr>Gungsuh</vt:lpstr>
      <vt:lpstr>ＭＳ Ｐゴシック</vt:lpstr>
      <vt:lpstr>Arial</vt:lpstr>
      <vt:lpstr>Bookman Old Style</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ＡｎｔｈｏｎｙＴａｒｔａｎ</dc:creator>
  <cp:lastModifiedBy>ＡｎｔｈｏｎｙＴａｒｔａｎ</cp:lastModifiedBy>
  <cp:revision>87</cp:revision>
  <cp:lastPrinted>2016-10-14T00:41:04Z</cp:lastPrinted>
  <dcterms:created xsi:type="dcterms:W3CDTF">2016-10-12T14:05:25Z</dcterms:created>
  <dcterms:modified xsi:type="dcterms:W3CDTF">2016-10-19T02:31:42Z</dcterms:modified>
</cp:coreProperties>
</file>