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1" r:id="rId6"/>
    <p:sldId id="263" r:id="rId7"/>
    <p:sldId id="264" r:id="rId8"/>
    <p:sldId id="266" r:id="rId9"/>
    <p:sldId id="267" r:id="rId10"/>
    <p:sldId id="268" r:id="rId11"/>
    <p:sldId id="270" r:id="rId12"/>
    <p:sldId id="271" r:id="rId13"/>
    <p:sldId id="273" r:id="rId14"/>
    <p:sldId id="272"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4005" autoAdjust="0"/>
  </p:normalViewPr>
  <p:slideViewPr>
    <p:cSldViewPr snapToGrid="0">
      <p:cViewPr varScale="1">
        <p:scale>
          <a:sx n="50" d="100"/>
          <a:sy n="50" d="100"/>
        </p:scale>
        <p:origin x="9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0725C-A9B5-4FF3-9D6C-CDB0CF6BF15C}" type="datetimeFigureOut">
              <a:rPr lang="en-US" smtClean="0"/>
              <a:t>10/26/2016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FFFD1-CF4D-4687-9094-177114317AAA}" type="slidenum">
              <a:rPr lang="en-US" smtClean="0"/>
              <a:t>‹#›</a:t>
            </a:fld>
            <a:endParaRPr lang="en-US"/>
          </a:p>
        </p:txBody>
      </p:sp>
    </p:spTree>
    <p:extLst>
      <p:ext uri="{BB962C8B-B14F-4D97-AF65-F5344CB8AC3E}">
        <p14:creationId xmlns:p14="http://schemas.microsoft.com/office/powerpoint/2010/main" val="182210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1</a:t>
            </a:fld>
            <a:endParaRPr lang="en-US"/>
          </a:p>
        </p:txBody>
      </p:sp>
    </p:spTree>
    <p:extLst>
      <p:ext uri="{BB962C8B-B14F-4D97-AF65-F5344CB8AC3E}">
        <p14:creationId xmlns:p14="http://schemas.microsoft.com/office/powerpoint/2010/main" val="196519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-WTF is this title</a:t>
            </a:r>
          </a:p>
          <a:p>
            <a:r>
              <a:rPr lang="en-US" dirty="0"/>
              <a:t>-What are they doing with their method?</a:t>
            </a:r>
            <a:r>
              <a:rPr lang="en-US" baseline="0" dirty="0"/>
              <a:t> What are they attempting to recall?</a:t>
            </a:r>
          </a:p>
          <a:p>
            <a:r>
              <a:rPr lang="en-US" baseline="0" dirty="0"/>
              <a:t>-Using different methods when appropriate. </a:t>
            </a:r>
            <a:r>
              <a:rPr lang="en-US" baseline="0" dirty="0" err="1"/>
              <a:t>Anki</a:t>
            </a:r>
            <a:r>
              <a:rPr lang="en-US" baseline="0" dirty="0"/>
              <a:t>/Word Cards, studying word lists, writing sentences, mnemonics</a:t>
            </a:r>
          </a:p>
          <a:p>
            <a:r>
              <a:rPr lang="en-US" baseline="0" dirty="0"/>
              <a:t>-Being consistent in acquiring new vocabulary</a:t>
            </a:r>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10</a:t>
            </a:fld>
            <a:endParaRPr lang="en-US"/>
          </a:p>
        </p:txBody>
      </p:sp>
    </p:spTree>
    <p:extLst>
      <p:ext uri="{BB962C8B-B14F-4D97-AF65-F5344CB8AC3E}">
        <p14:creationId xmlns:p14="http://schemas.microsoft.com/office/powerpoint/2010/main" val="94414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needing to correct, students thinking that correction is good</a:t>
            </a:r>
          </a:p>
        </p:txBody>
      </p:sp>
      <p:sp>
        <p:nvSpPr>
          <p:cNvPr id="4" name="Slide Number Placeholder 3"/>
          <p:cNvSpPr>
            <a:spLocks noGrp="1"/>
          </p:cNvSpPr>
          <p:nvPr>
            <p:ph type="sldNum" sz="quarter" idx="10"/>
          </p:nvPr>
        </p:nvSpPr>
        <p:spPr/>
        <p:txBody>
          <a:bodyPr/>
          <a:lstStyle/>
          <a:p>
            <a:fld id="{D42FFFD1-CF4D-4687-9094-177114317AAA}" type="slidenum">
              <a:rPr lang="en-US" smtClean="0"/>
              <a:t>11</a:t>
            </a:fld>
            <a:endParaRPr lang="en-US"/>
          </a:p>
        </p:txBody>
      </p:sp>
    </p:spTree>
    <p:extLst>
      <p:ext uri="{BB962C8B-B14F-4D97-AF65-F5344CB8AC3E}">
        <p14:creationId xmlns:p14="http://schemas.microsoft.com/office/powerpoint/2010/main" val="243773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noticing the mistake? Would a student notice their mistake?</a:t>
            </a:r>
          </a:p>
          <a:p>
            <a:r>
              <a:rPr lang="en-US" dirty="0"/>
              <a:t>-If</a:t>
            </a:r>
            <a:r>
              <a:rPr lang="en-US" baseline="0" dirty="0"/>
              <a:t> they correct, will they reflect on it?</a:t>
            </a:r>
          </a:p>
          <a:p>
            <a:r>
              <a:rPr lang="en-US" baseline="0" dirty="0"/>
              <a:t>-Is the correction easy to understand?</a:t>
            </a:r>
          </a:p>
          <a:p>
            <a:r>
              <a:rPr lang="en-US" baseline="0" dirty="0"/>
              <a:t>-”Noticing” is misspelled</a:t>
            </a:r>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12</a:t>
            </a:fld>
            <a:endParaRPr lang="en-US"/>
          </a:p>
        </p:txBody>
      </p:sp>
    </p:spTree>
    <p:extLst>
      <p:ext uri="{BB962C8B-B14F-4D97-AF65-F5344CB8AC3E}">
        <p14:creationId xmlns:p14="http://schemas.microsoft.com/office/powerpoint/2010/main" val="39384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damning article called for the abolishment of written error correction</a:t>
            </a:r>
          </a:p>
          <a:p>
            <a:r>
              <a:rPr lang="en-US" baseline="0" dirty="0"/>
              <a:t>-Triggered many studies to analyze error correction</a:t>
            </a:r>
          </a:p>
          <a:p>
            <a:r>
              <a:rPr lang="en-US" baseline="0" dirty="0"/>
              <a:t>-Types of error correction </a:t>
            </a:r>
          </a:p>
          <a:p>
            <a:r>
              <a:rPr lang="en-US" baseline="0" dirty="0"/>
              <a:t>	-Written: Prompting vs. Rewriting</a:t>
            </a:r>
          </a:p>
          <a:p>
            <a:r>
              <a:rPr lang="en-US" baseline="0" dirty="0"/>
              <a:t>-The perception of error correction being necessary</a:t>
            </a:r>
          </a:p>
        </p:txBody>
      </p:sp>
      <p:sp>
        <p:nvSpPr>
          <p:cNvPr id="4" name="Slide Number Placeholder 3"/>
          <p:cNvSpPr>
            <a:spLocks noGrp="1"/>
          </p:cNvSpPr>
          <p:nvPr>
            <p:ph type="sldNum" sz="quarter" idx="10"/>
          </p:nvPr>
        </p:nvSpPr>
        <p:spPr/>
        <p:txBody>
          <a:bodyPr/>
          <a:lstStyle/>
          <a:p>
            <a:fld id="{D42FFFD1-CF4D-4687-9094-177114317AAA}" type="slidenum">
              <a:rPr lang="en-US" smtClean="0"/>
              <a:t>13</a:t>
            </a:fld>
            <a:endParaRPr lang="en-US"/>
          </a:p>
        </p:txBody>
      </p:sp>
    </p:spTree>
    <p:extLst>
      <p:ext uri="{BB962C8B-B14F-4D97-AF65-F5344CB8AC3E}">
        <p14:creationId xmlns:p14="http://schemas.microsoft.com/office/powerpoint/2010/main" val="297582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r>
              <a:rPr lang="en-US" baseline="0" dirty="0"/>
              <a:t> different error correction methods</a:t>
            </a:r>
          </a:p>
          <a:p>
            <a:r>
              <a:rPr lang="en-US" baseline="0" dirty="0"/>
              <a:t>-Which is more effective?</a:t>
            </a:r>
          </a:p>
          <a:p>
            <a:r>
              <a:rPr lang="en-US" dirty="0"/>
              <a:t>-Think about motivation</a:t>
            </a:r>
          </a:p>
        </p:txBody>
      </p:sp>
      <p:sp>
        <p:nvSpPr>
          <p:cNvPr id="4" name="Slide Number Placeholder 3"/>
          <p:cNvSpPr>
            <a:spLocks noGrp="1"/>
          </p:cNvSpPr>
          <p:nvPr>
            <p:ph type="sldNum" sz="quarter" idx="10"/>
          </p:nvPr>
        </p:nvSpPr>
        <p:spPr/>
        <p:txBody>
          <a:bodyPr/>
          <a:lstStyle/>
          <a:p>
            <a:fld id="{D42FFFD1-CF4D-4687-9094-177114317AAA}" type="slidenum">
              <a:rPr lang="en-US" smtClean="0"/>
              <a:t>14</a:t>
            </a:fld>
            <a:endParaRPr lang="en-US"/>
          </a:p>
        </p:txBody>
      </p:sp>
    </p:spTree>
    <p:extLst>
      <p:ext uri="{BB962C8B-B14F-4D97-AF65-F5344CB8AC3E}">
        <p14:creationId xmlns:p14="http://schemas.microsoft.com/office/powerpoint/2010/main" val="2934298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went through a lot of myths. Some we still don’t have complete answers. Some have even</a:t>
            </a:r>
            <a:r>
              <a:rPr lang="en-US" baseline="0" dirty="0"/>
              <a:t> brought on additional questions. </a:t>
            </a:r>
          </a:p>
          <a:p>
            <a:r>
              <a:rPr lang="en-US" baseline="0" dirty="0"/>
              <a:t>-From this talk I want you to understand that we take things for granted, and that tons of research is available for free online</a:t>
            </a:r>
          </a:p>
          <a:p>
            <a:r>
              <a:rPr lang="en-US" baseline="0" dirty="0"/>
              <a:t>-Do your research and ask questions. Don’t antagonize research as too theoretical and don’t rely simply on teacher experience.</a:t>
            </a:r>
          </a:p>
          <a:p>
            <a:r>
              <a:rPr lang="en-US" baseline="0" dirty="0"/>
              <a:t>-Thanks for listening.</a:t>
            </a:r>
          </a:p>
        </p:txBody>
      </p:sp>
      <p:sp>
        <p:nvSpPr>
          <p:cNvPr id="4" name="Slide Number Placeholder 3"/>
          <p:cNvSpPr>
            <a:spLocks noGrp="1"/>
          </p:cNvSpPr>
          <p:nvPr>
            <p:ph type="sldNum" sz="quarter" idx="10"/>
          </p:nvPr>
        </p:nvSpPr>
        <p:spPr/>
        <p:txBody>
          <a:bodyPr/>
          <a:lstStyle/>
          <a:p>
            <a:fld id="{D42FFFD1-CF4D-4687-9094-177114317AAA}" type="slidenum">
              <a:rPr lang="en-US" smtClean="0"/>
              <a:t>15</a:t>
            </a:fld>
            <a:endParaRPr lang="en-US"/>
          </a:p>
        </p:txBody>
      </p:sp>
    </p:spTree>
    <p:extLst>
      <p:ext uri="{BB962C8B-B14F-4D97-AF65-F5344CB8AC3E}">
        <p14:creationId xmlns:p14="http://schemas.microsoft.com/office/powerpoint/2010/main" val="265592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a:t>
            </a:r>
            <a:r>
              <a:rPr lang="en-US" baseline="0" dirty="0"/>
              <a:t> chose myth as a talking point</a:t>
            </a:r>
          </a:p>
          <a:p>
            <a:r>
              <a:rPr lang="en-US" dirty="0"/>
              <a:t>-Why we teach the ways we do</a:t>
            </a:r>
            <a:br>
              <a:rPr lang="en-US" dirty="0"/>
            </a:br>
            <a:r>
              <a:rPr lang="en-US" baseline="0" dirty="0"/>
              <a:t>-During this talk, don’t just listen to me, if there is a topic you are particularly interested in, I urge you to look it up right now on your phone</a:t>
            </a:r>
          </a:p>
          <a:p>
            <a:r>
              <a:rPr lang="en-US" baseline="0" dirty="0"/>
              <a:t>-Caveat: Just because a myth is disproven doesn’t mean that it is 100% false. Continue to investigate the different elements of that myth</a:t>
            </a:r>
          </a:p>
          <a:p>
            <a:endParaRPr lang="en-US" baseline="0" dirty="0"/>
          </a:p>
        </p:txBody>
      </p:sp>
      <p:sp>
        <p:nvSpPr>
          <p:cNvPr id="4" name="Slide Number Placeholder 3"/>
          <p:cNvSpPr>
            <a:spLocks noGrp="1"/>
          </p:cNvSpPr>
          <p:nvPr>
            <p:ph type="sldNum" sz="quarter" idx="10"/>
          </p:nvPr>
        </p:nvSpPr>
        <p:spPr/>
        <p:txBody>
          <a:bodyPr/>
          <a:lstStyle/>
          <a:p>
            <a:fld id="{D42FFFD1-CF4D-4687-9094-177114317AAA}" type="slidenum">
              <a:rPr lang="en-US" smtClean="0"/>
              <a:t>2</a:t>
            </a:fld>
            <a:endParaRPr lang="en-US"/>
          </a:p>
        </p:txBody>
      </p:sp>
    </p:spTree>
    <p:extLst>
      <p:ext uri="{BB962C8B-B14F-4D97-AF65-F5344CB8AC3E}">
        <p14:creationId xmlns:p14="http://schemas.microsoft.com/office/powerpoint/2010/main" val="400670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-Prejudice</a:t>
            </a:r>
            <a:r>
              <a:rPr lang="en-US" baseline="0" dirty="0"/>
              <a:t> worldwide towards native speaking teachers</a:t>
            </a:r>
          </a:p>
          <a:p>
            <a:r>
              <a:rPr lang="en-US" baseline="0" dirty="0"/>
              <a:t>-Where the myth was based off of</a:t>
            </a:r>
          </a:p>
          <a:p>
            <a:r>
              <a:rPr lang="en-US" baseline="0" dirty="0"/>
              <a:t>-Skill with the language may not constitute knowledge or the ability to teach it</a:t>
            </a:r>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3</a:t>
            </a:fld>
            <a:endParaRPr lang="en-US"/>
          </a:p>
        </p:txBody>
      </p:sp>
    </p:spTree>
    <p:extLst>
      <p:ext uri="{BB962C8B-B14F-4D97-AF65-F5344CB8AC3E}">
        <p14:creationId xmlns:p14="http://schemas.microsoft.com/office/powerpoint/2010/main" val="138114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a:t>
            </a:r>
            <a:r>
              <a:rPr lang="en-US" baseline="0" dirty="0"/>
              <a:t> the teacher in language teacher</a:t>
            </a:r>
          </a:p>
          <a:p>
            <a:r>
              <a:rPr lang="en-US" baseline="0" dirty="0"/>
              <a:t>-There are differences and tendencies by native speakers, for example, usage of vocabulary, being more lenient</a:t>
            </a:r>
            <a:br>
              <a:rPr lang="en-US" baseline="0" dirty="0"/>
            </a:br>
            <a:r>
              <a:rPr lang="en-US" baseline="0" dirty="0"/>
              <a:t>-If you are a nonnative speaker, you can still learn a lot of the language</a:t>
            </a:r>
          </a:p>
          <a:p>
            <a:r>
              <a:rPr lang="en-US" baseline="0" dirty="0"/>
              <a:t>-As native speakers we need to understand our language AND understand how to teach language</a:t>
            </a:r>
          </a:p>
        </p:txBody>
      </p:sp>
      <p:sp>
        <p:nvSpPr>
          <p:cNvPr id="4" name="Slide Number Placeholder 3"/>
          <p:cNvSpPr>
            <a:spLocks noGrp="1"/>
          </p:cNvSpPr>
          <p:nvPr>
            <p:ph type="sldNum" sz="quarter" idx="10"/>
          </p:nvPr>
        </p:nvSpPr>
        <p:spPr/>
        <p:txBody>
          <a:bodyPr/>
          <a:lstStyle/>
          <a:p>
            <a:fld id="{D42FFFD1-CF4D-4687-9094-177114317AAA}" type="slidenum">
              <a:rPr lang="en-US" smtClean="0"/>
              <a:t>4</a:t>
            </a:fld>
            <a:endParaRPr lang="en-US"/>
          </a:p>
        </p:txBody>
      </p:sp>
    </p:spTree>
    <p:extLst>
      <p:ext uri="{BB962C8B-B14F-4D97-AF65-F5344CB8AC3E}">
        <p14:creationId xmlns:p14="http://schemas.microsoft.com/office/powerpoint/2010/main" val="25904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5</a:t>
            </a:fld>
            <a:endParaRPr lang="en-US"/>
          </a:p>
        </p:txBody>
      </p:sp>
    </p:spTree>
    <p:extLst>
      <p:ext uri="{BB962C8B-B14F-4D97-AF65-F5344CB8AC3E}">
        <p14:creationId xmlns:p14="http://schemas.microsoft.com/office/powerpoint/2010/main" val="231778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a:t>
            </a:r>
            <a:r>
              <a:rPr lang="en-US" baseline="0" dirty="0"/>
              <a:t> to draw correlation between whether someone can be understood and accent</a:t>
            </a:r>
          </a:p>
          <a:p>
            <a:r>
              <a:rPr lang="en-US" baseline="0" dirty="0"/>
              <a:t>-Based on this data, when we are in the classroom, and since pronunciation is often stressed by native speakers, when we teach we should focus on how to be understood and not working to hard to reduce accent</a:t>
            </a:r>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6</a:t>
            </a:fld>
            <a:endParaRPr lang="en-US"/>
          </a:p>
        </p:txBody>
      </p:sp>
    </p:spTree>
    <p:extLst>
      <p:ext uri="{BB962C8B-B14F-4D97-AF65-F5344CB8AC3E}">
        <p14:creationId xmlns:p14="http://schemas.microsoft.com/office/powerpoint/2010/main" val="231469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down elements of pronunciation</a:t>
            </a:r>
          </a:p>
          <a:p>
            <a:r>
              <a:rPr lang="en-US" dirty="0"/>
              <a:t>-Phonemes</a:t>
            </a:r>
            <a:r>
              <a:rPr lang="en-US" baseline="0" dirty="0"/>
              <a:t> are no longer considered the most important part of being understood</a:t>
            </a:r>
            <a:br>
              <a:rPr lang="en-US" baseline="0" dirty="0"/>
            </a:br>
            <a:r>
              <a:rPr lang="en-US" baseline="0" dirty="0"/>
              <a:t>-Some phonemes aren’t as important</a:t>
            </a:r>
          </a:p>
          <a:p>
            <a:r>
              <a:rPr lang="en-US" baseline="0" dirty="0"/>
              <a:t>-Syllables impacting Rhythm</a:t>
            </a:r>
            <a:br>
              <a:rPr lang="en-US" baseline="0" dirty="0"/>
            </a:br>
            <a:r>
              <a:rPr lang="en-US" baseline="0" dirty="0"/>
              <a:t>-Defining intonation</a:t>
            </a:r>
            <a:br>
              <a:rPr lang="en-US" baseline="0" dirty="0"/>
            </a:br>
            <a:endParaRPr lang="en-US" baseline="0" dirty="0"/>
          </a:p>
        </p:txBody>
      </p:sp>
      <p:sp>
        <p:nvSpPr>
          <p:cNvPr id="4" name="Slide Number Placeholder 3"/>
          <p:cNvSpPr>
            <a:spLocks noGrp="1"/>
          </p:cNvSpPr>
          <p:nvPr>
            <p:ph type="sldNum" sz="quarter" idx="10"/>
          </p:nvPr>
        </p:nvSpPr>
        <p:spPr/>
        <p:txBody>
          <a:bodyPr/>
          <a:lstStyle/>
          <a:p>
            <a:fld id="{D42FFFD1-CF4D-4687-9094-177114317AAA}" type="slidenum">
              <a:rPr lang="en-US" smtClean="0"/>
              <a:t>7</a:t>
            </a:fld>
            <a:endParaRPr lang="en-US"/>
          </a:p>
        </p:txBody>
      </p:sp>
    </p:spTree>
    <p:extLst>
      <p:ext uri="{BB962C8B-B14F-4D97-AF65-F5344CB8AC3E}">
        <p14:creationId xmlns:p14="http://schemas.microsoft.com/office/powerpoint/2010/main" val="248582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-Rhythm</a:t>
            </a:r>
          </a:p>
        </p:txBody>
      </p:sp>
      <p:sp>
        <p:nvSpPr>
          <p:cNvPr id="4" name="Slide Number Placeholder 3"/>
          <p:cNvSpPr>
            <a:spLocks noGrp="1"/>
          </p:cNvSpPr>
          <p:nvPr>
            <p:ph type="sldNum" sz="quarter" idx="10"/>
          </p:nvPr>
        </p:nvSpPr>
        <p:spPr/>
        <p:txBody>
          <a:bodyPr/>
          <a:lstStyle/>
          <a:p>
            <a:fld id="{D42FFFD1-CF4D-4687-9094-177114317AAA}" type="slidenum">
              <a:rPr lang="en-US" smtClean="0"/>
              <a:t>8</a:t>
            </a:fld>
            <a:endParaRPr lang="en-US"/>
          </a:p>
        </p:txBody>
      </p:sp>
    </p:spTree>
    <p:extLst>
      <p:ext uri="{BB962C8B-B14F-4D97-AF65-F5344CB8AC3E}">
        <p14:creationId xmlns:p14="http://schemas.microsoft.com/office/powerpoint/2010/main" val="176742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students learning kanji</a:t>
            </a:r>
          </a:p>
          <a:p>
            <a:r>
              <a:rPr lang="en-US" dirty="0"/>
              <a:t>-Is</a:t>
            </a:r>
            <a:r>
              <a:rPr lang="en-US" baseline="0" dirty="0"/>
              <a:t> this the best way to learn kanji?</a:t>
            </a:r>
            <a:endParaRPr lang="en-US" dirty="0"/>
          </a:p>
        </p:txBody>
      </p:sp>
      <p:sp>
        <p:nvSpPr>
          <p:cNvPr id="4" name="Slide Number Placeholder 3"/>
          <p:cNvSpPr>
            <a:spLocks noGrp="1"/>
          </p:cNvSpPr>
          <p:nvPr>
            <p:ph type="sldNum" sz="quarter" idx="10"/>
          </p:nvPr>
        </p:nvSpPr>
        <p:spPr/>
        <p:txBody>
          <a:bodyPr/>
          <a:lstStyle/>
          <a:p>
            <a:fld id="{D42FFFD1-CF4D-4687-9094-177114317AAA}" type="slidenum">
              <a:rPr lang="en-US" smtClean="0"/>
              <a:t>9</a:t>
            </a:fld>
            <a:endParaRPr lang="en-US"/>
          </a:p>
        </p:txBody>
      </p:sp>
    </p:spTree>
    <p:extLst>
      <p:ext uri="{BB962C8B-B14F-4D97-AF65-F5344CB8AC3E}">
        <p14:creationId xmlns:p14="http://schemas.microsoft.com/office/powerpoint/2010/main" val="346472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10/26/2016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Language Learning Myths</a:t>
            </a:r>
          </a:p>
        </p:txBody>
      </p:sp>
      <p:sp>
        <p:nvSpPr>
          <p:cNvPr id="3" name="Subtitle 2"/>
          <p:cNvSpPr>
            <a:spLocks noGrp="1"/>
          </p:cNvSpPr>
          <p:nvPr>
            <p:ph type="subTitle" idx="1"/>
          </p:nvPr>
        </p:nvSpPr>
        <p:spPr/>
        <p:txBody>
          <a:bodyPr/>
          <a:lstStyle/>
          <a:p>
            <a:r>
              <a:rPr lang="en-US" dirty="0"/>
              <a:t>Joseph Salmingo, 2</a:t>
            </a:r>
            <a:r>
              <a:rPr lang="en-US" baseline="30000" dirty="0"/>
              <a:t>nd</a:t>
            </a:r>
            <a:r>
              <a:rPr lang="en-US" dirty="0"/>
              <a:t> year Tsushima ES/JHS ALT</a:t>
            </a:r>
          </a:p>
        </p:txBody>
      </p:sp>
    </p:spTree>
    <p:extLst>
      <p:ext uri="{BB962C8B-B14F-4D97-AF65-F5344CB8AC3E}">
        <p14:creationId xmlns:p14="http://schemas.microsoft.com/office/powerpoint/2010/main" val="214744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Transcendence of Lexical Capacity</a:t>
            </a:r>
          </a:p>
        </p:txBody>
      </p:sp>
      <p:sp>
        <p:nvSpPr>
          <p:cNvPr id="5" name="Content Placeholder 4"/>
          <p:cNvSpPr>
            <a:spLocks noGrp="1"/>
          </p:cNvSpPr>
          <p:nvPr>
            <p:ph idx="1"/>
          </p:nvPr>
        </p:nvSpPr>
        <p:spPr/>
        <p:txBody>
          <a:bodyPr/>
          <a:lstStyle/>
          <a:p>
            <a:r>
              <a:rPr lang="en-US" dirty="0"/>
              <a:t>Awareness of what they’re learning</a:t>
            </a:r>
          </a:p>
          <a:p>
            <a:r>
              <a:rPr lang="en-US" dirty="0"/>
              <a:t>Awareness of a variety of methods and choosing what works for them in that moment</a:t>
            </a:r>
          </a:p>
          <a:p>
            <a:r>
              <a:rPr lang="en-US" dirty="0"/>
              <a:t>Systematic Learning</a:t>
            </a:r>
          </a:p>
        </p:txBody>
      </p:sp>
    </p:spTree>
    <p:extLst>
      <p:ext uri="{BB962C8B-B14F-4D97-AF65-F5344CB8AC3E}">
        <p14:creationId xmlns:p14="http://schemas.microsoft.com/office/powerpoint/2010/main" val="125448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Myth #5: Strict error correction is the key to language learning</a:t>
            </a:r>
          </a:p>
        </p:txBody>
      </p:sp>
      <p:sp>
        <p:nvSpPr>
          <p:cNvPr id="5" name="Text Placeholder 4"/>
          <p:cNvSpPr>
            <a:spLocks noGrp="1"/>
          </p:cNvSpPr>
          <p:nvPr>
            <p:ph type="body" idx="1"/>
          </p:nvPr>
        </p:nvSpPr>
        <p:spPr/>
        <p:txBody>
          <a:bodyPr/>
          <a:lstStyle/>
          <a:p>
            <a:endParaRPr lang="en-US"/>
          </a:p>
        </p:txBody>
      </p:sp>
      <p:pic>
        <p:nvPicPr>
          <p:cNvPr id="1026" name="Picture 2" descr="Image result for i am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59" y="175442"/>
            <a:ext cx="4175761"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02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key to learning</a:t>
            </a:r>
          </a:p>
        </p:txBody>
      </p:sp>
      <p:sp>
        <p:nvSpPr>
          <p:cNvPr id="5" name="Content Placeholder 4"/>
          <p:cNvSpPr>
            <a:spLocks noGrp="1"/>
          </p:cNvSpPr>
          <p:nvPr>
            <p:ph idx="1"/>
          </p:nvPr>
        </p:nvSpPr>
        <p:spPr/>
        <p:txBody>
          <a:bodyPr/>
          <a:lstStyle/>
          <a:p>
            <a:r>
              <a:rPr lang="en-US" dirty="0" err="1"/>
              <a:t>Notcing</a:t>
            </a:r>
            <a:r>
              <a:rPr lang="en-US" dirty="0"/>
              <a:t> your mistake</a:t>
            </a:r>
          </a:p>
          <a:p>
            <a:r>
              <a:rPr lang="en-US" dirty="0"/>
              <a:t>Understanding your mistake</a:t>
            </a:r>
          </a:p>
          <a:p>
            <a:r>
              <a:rPr lang="en-US" dirty="0"/>
              <a:t>Correcting and reflecting on your mistake</a:t>
            </a:r>
          </a:p>
        </p:txBody>
      </p:sp>
      <p:pic>
        <p:nvPicPr>
          <p:cNvPr id="2050" name="Picture 2" descr="Image result for senpai notice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023" y="23240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6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Written Error Correction necessary?</a:t>
            </a:r>
          </a:p>
        </p:txBody>
      </p:sp>
      <p:sp>
        <p:nvSpPr>
          <p:cNvPr id="3" name="Content Placeholder 2"/>
          <p:cNvSpPr>
            <a:spLocks noGrp="1"/>
          </p:cNvSpPr>
          <p:nvPr>
            <p:ph idx="1"/>
          </p:nvPr>
        </p:nvSpPr>
        <p:spPr>
          <a:xfrm>
            <a:off x="1484309" y="772212"/>
            <a:ext cx="10018713" cy="3124201"/>
          </a:xfrm>
        </p:spPr>
        <p:txBody>
          <a:bodyPr/>
          <a:lstStyle/>
          <a:p>
            <a:r>
              <a:rPr lang="en-US" dirty="0"/>
              <a:t>Truscott “The Case against Grammar Correction in L2 Writing Class” (1996)</a:t>
            </a:r>
          </a:p>
        </p:txBody>
      </p:sp>
      <p:sp>
        <p:nvSpPr>
          <p:cNvPr id="4" name="Rectangle 3"/>
          <p:cNvSpPr/>
          <p:nvPr/>
        </p:nvSpPr>
        <p:spPr>
          <a:xfrm>
            <a:off x="3445665" y="2712093"/>
            <a:ext cx="6096000" cy="1754326"/>
          </a:xfrm>
          <a:prstGeom prst="rect">
            <a:avLst/>
          </a:prstGeom>
        </p:spPr>
        <p:txBody>
          <a:bodyPr>
            <a:spAutoFit/>
          </a:bodyPr>
          <a:lstStyle/>
          <a:p>
            <a:r>
              <a:rPr lang="en-US" dirty="0"/>
              <a:t>The paper argues that grammar correction in L2 writing classes should be abandoned, for the following reasons: (a) Substantial research shows it to be ineffective and none shows it to be helpful in any interesting sense; (b) for both theoretical and practical reasons, one can expect it to be ineffective; and (c) it has harmful effects.</a:t>
            </a:r>
          </a:p>
        </p:txBody>
      </p:sp>
    </p:spTree>
    <p:extLst>
      <p:ext uri="{BB962C8B-B14F-4D97-AF65-F5344CB8AC3E}">
        <p14:creationId xmlns:p14="http://schemas.microsoft.com/office/powerpoint/2010/main" val="349316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Error Correction Types</a:t>
            </a:r>
          </a:p>
        </p:txBody>
      </p:sp>
      <p:sp>
        <p:nvSpPr>
          <p:cNvPr id="3" name="Content Placeholder 2"/>
          <p:cNvSpPr>
            <a:spLocks noGrp="1"/>
          </p:cNvSpPr>
          <p:nvPr>
            <p:ph idx="1"/>
          </p:nvPr>
        </p:nvSpPr>
        <p:spPr/>
        <p:txBody>
          <a:bodyPr/>
          <a:lstStyle/>
          <a:p>
            <a:r>
              <a:rPr lang="en-US" dirty="0"/>
              <a:t>Recasting</a:t>
            </a:r>
          </a:p>
          <a:p>
            <a:r>
              <a:rPr lang="en-US" dirty="0"/>
              <a:t>Prompting</a:t>
            </a:r>
          </a:p>
        </p:txBody>
      </p:sp>
    </p:spTree>
    <p:extLst>
      <p:ext uri="{BB962C8B-B14F-4D97-AF65-F5344CB8AC3E}">
        <p14:creationId xmlns:p14="http://schemas.microsoft.com/office/powerpoint/2010/main" val="311837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221">
            <a:off x="3292612" y="329079"/>
            <a:ext cx="822449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“Is repeating (behaviorism) a good language learning strategy?”</a:t>
            </a:r>
          </a:p>
        </p:txBody>
      </p:sp>
      <p:sp>
        <p:nvSpPr>
          <p:cNvPr id="5" name="Rectangle 4"/>
          <p:cNvSpPr/>
          <p:nvPr/>
        </p:nvSpPr>
        <p:spPr>
          <a:xfrm>
            <a:off x="3286161" y="1057316"/>
            <a:ext cx="8394863"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is input related to vocabulary?”</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rot="521407">
            <a:off x="2109528" y="1886873"/>
            <a:ext cx="8519063" cy="830997"/>
          </a:xfrm>
          <a:prstGeom prst="rect">
            <a:avLst/>
          </a:prstGeom>
          <a:noFill/>
        </p:spPr>
        <p:txBody>
          <a:bodyPr wrap="none" lIns="91440" tIns="45720" rIns="91440" bIns="45720">
            <a:spAutoFit/>
          </a:bodyPr>
          <a:lstStyle/>
          <a:p>
            <a:pPr algn="ctr"/>
            <a:r>
              <a:rPr lang="en-US" sz="2400" b="1" dirty="0">
                <a:ln w="22225">
                  <a:solidFill>
                    <a:schemeClr val="accent2"/>
                  </a:solidFill>
                  <a:prstDash val="solid"/>
                </a:ln>
                <a:solidFill>
                  <a:schemeClr val="accent2">
                    <a:lumMod val="40000"/>
                    <a:lumOff val="60000"/>
                  </a:schemeClr>
                </a:solidFill>
              </a:rPr>
              <a:t>“How does a native speaker judge pronunciation different from</a:t>
            </a:r>
            <a:br>
              <a:rPr lang="en-US" sz="2400" b="1" dirty="0">
                <a:ln w="22225">
                  <a:solidFill>
                    <a:schemeClr val="accent2"/>
                  </a:solidFill>
                  <a:prstDash val="solid"/>
                </a:ln>
                <a:solidFill>
                  <a:schemeClr val="accent2">
                    <a:lumMod val="40000"/>
                    <a:lumOff val="60000"/>
                  </a:schemeClr>
                </a:solidFill>
              </a:rPr>
            </a:br>
            <a:r>
              <a:rPr lang="en-US" sz="2400" b="1" dirty="0">
                <a:ln w="22225">
                  <a:solidFill>
                    <a:schemeClr val="accent2"/>
                  </a:solidFill>
                  <a:prstDash val="solid"/>
                </a:ln>
                <a:solidFill>
                  <a:schemeClr val="accent2">
                    <a:lumMod val="40000"/>
                    <a:lumOff val="60000"/>
                  </a:schemeClr>
                </a:solidFill>
              </a:rPr>
              <a:t> a nonnative speaker?”</a:t>
            </a:r>
            <a:endParaRPr lang="en-US" sz="2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rot="21191729">
            <a:off x="2667564" y="3031649"/>
            <a:ext cx="7402988" cy="107721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rPr>
              <a:t>“How do I get comprehended vocabulary</a:t>
            </a:r>
            <a:br>
              <a:rPr lang="en-US" sz="3200" b="1" dirty="0">
                <a:ln/>
                <a:solidFill>
                  <a:schemeClr val="accent4"/>
                </a:solidFill>
              </a:rPr>
            </a:br>
            <a:r>
              <a:rPr lang="en-US" sz="3200" b="1" dirty="0">
                <a:ln/>
                <a:solidFill>
                  <a:schemeClr val="accent4"/>
                </a:solidFill>
              </a:rPr>
              <a:t>into vocabulary used in production?”</a:t>
            </a:r>
            <a:endParaRPr lang="en-US" sz="3200" b="1" cap="none" spc="0" dirty="0">
              <a:ln/>
              <a:solidFill>
                <a:schemeClr val="accent4"/>
              </a:solidFill>
              <a:effectLst/>
            </a:endParaRPr>
          </a:p>
        </p:txBody>
      </p:sp>
      <p:sp>
        <p:nvSpPr>
          <p:cNvPr id="10" name="Title 1"/>
          <p:cNvSpPr txBox="1">
            <a:spLocks noGrp="1"/>
          </p:cNvSpPr>
          <p:nvPr>
            <p:ph type="subTitle" idx="1"/>
          </p:nvPr>
        </p:nvSpPr>
        <p:spPr>
          <a:xfrm>
            <a:off x="5016500" y="4273550"/>
            <a:ext cx="6959600" cy="2419350"/>
          </a:xfrm>
          <a:prstGeom prst="rect">
            <a:avLst/>
          </a:prstGeom>
          <a:effectLst/>
        </p:spPr>
        <p:txBody>
          <a:bodyPr vert="horz" lIns="91440" tIns="45720" rIns="91440" bIns="45720" rtlCol="0" anchor="t">
            <a:noAutofit/>
          </a:bodyPr>
          <a:lstStyle>
            <a:lvl1pPr algn="ctr"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“Native speakers typically disregard the opinions and writings of second language researchers and rely almost entirely on their own intuition and previous teaching experiences. Such teachers see little or no value in improving either their teaching qualifications or their understanding of the field in general due to a perception that academic research and academic papers have nothing to do with what happens in the language classroom.”</a:t>
            </a:r>
          </a:p>
        </p:txBody>
      </p:sp>
    </p:spTree>
    <p:extLst>
      <p:ext uri="{BB962C8B-B14F-4D97-AF65-F5344CB8AC3E}">
        <p14:creationId xmlns:p14="http://schemas.microsoft.com/office/powerpoint/2010/main" val="277138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dirty="0"/>
              <a:t>Myth #1: “ELT: The Native Speaker’s Burden” (1991), Robert Philipson</a:t>
            </a:r>
          </a:p>
          <a:p>
            <a:r>
              <a:rPr lang="en-US" dirty="0"/>
              <a:t>Myth #2: “Foreign Accent, Comprehensibility, and Intelligibility in the Speech of Second Language Learners” (1995), Munro and </a:t>
            </a:r>
            <a:r>
              <a:rPr lang="en-US" dirty="0" err="1"/>
              <a:t>Derwing</a:t>
            </a:r>
            <a:endParaRPr lang="en-US" dirty="0"/>
          </a:p>
          <a:p>
            <a:r>
              <a:rPr lang="en-US" dirty="0"/>
              <a:t>Myth #2 and #3: </a:t>
            </a:r>
            <a:r>
              <a:rPr lang="en-US" i="1" dirty="0"/>
              <a:t>Pronunciation Myths</a:t>
            </a:r>
            <a:r>
              <a:rPr lang="en-US" dirty="0"/>
              <a:t> (2014), Brinton and Grant</a:t>
            </a:r>
          </a:p>
          <a:p>
            <a:r>
              <a:rPr lang="en-US" dirty="0"/>
              <a:t>Myth #4: </a:t>
            </a:r>
            <a:r>
              <a:rPr lang="en-US" i="1" dirty="0"/>
              <a:t>Vocabulary Myths: Applying Second Language Research to Classroom Teaching (2004), </a:t>
            </a:r>
            <a:r>
              <a:rPr lang="en-US" dirty="0" err="1"/>
              <a:t>Folse</a:t>
            </a:r>
            <a:endParaRPr lang="en-US" dirty="0"/>
          </a:p>
          <a:p>
            <a:r>
              <a:rPr lang="en-US" dirty="0"/>
              <a:t>Myth #5: </a:t>
            </a:r>
            <a:r>
              <a:rPr lang="en-US" i="1" dirty="0"/>
              <a:t>Treatment of Error in Second Language Student Writing 2</a:t>
            </a:r>
            <a:r>
              <a:rPr lang="en-US" i="1" baseline="30000" dirty="0"/>
              <a:t>nd</a:t>
            </a:r>
            <a:r>
              <a:rPr lang="en-US" i="1" dirty="0"/>
              <a:t> Edition</a:t>
            </a:r>
            <a:r>
              <a:rPr lang="en-US" dirty="0"/>
              <a:t> (2002), Ferris</a:t>
            </a:r>
          </a:p>
          <a:p>
            <a:endParaRPr lang="en-US" dirty="0"/>
          </a:p>
          <a:p>
            <a:endParaRPr lang="en-US" dirty="0"/>
          </a:p>
        </p:txBody>
      </p:sp>
    </p:spTree>
    <p:extLst>
      <p:ext uri="{BB962C8B-B14F-4D97-AF65-F5344CB8AC3E}">
        <p14:creationId xmlns:p14="http://schemas.microsoft.com/office/powerpoint/2010/main" val="374459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u="sng" dirty="0"/>
              <a:t>On many occasions, foreign language teachers base their practices on popular beliefs about language learning or they simply take the validity of previous practices for granted and teach as they were taught. Thus, they perpetuate practices whose effects on learning have not been tested empirically</a:t>
            </a:r>
            <a:r>
              <a:rPr lang="en-US" sz="2400" dirty="0"/>
              <a:t>, or, have been tested but the results have not reached the hands of teachers, or, have been tested in laboratory conditions and the results cannot be extrapolated to the classroom.</a:t>
            </a:r>
          </a:p>
        </p:txBody>
      </p:sp>
      <p:sp>
        <p:nvSpPr>
          <p:cNvPr id="4" name="Text Placeholder 3"/>
          <p:cNvSpPr>
            <a:spLocks noGrp="1"/>
          </p:cNvSpPr>
          <p:nvPr>
            <p:ph type="body" sz="quarter" idx="13"/>
          </p:nvPr>
        </p:nvSpPr>
        <p:spPr>
          <a:xfrm>
            <a:off x="2436812" y="3428999"/>
            <a:ext cx="8466320" cy="611778"/>
          </a:xfrm>
        </p:spPr>
        <p:txBody>
          <a:bodyPr>
            <a:normAutofit fontScale="25000" lnSpcReduction="20000"/>
          </a:bodyPr>
          <a:lstStyle/>
          <a:p>
            <a:r>
              <a:rPr lang="en-US" sz="7200" dirty="0"/>
              <a:t>“Should EFL Teachers Present Vocabulary in  Semantically Related Sets?” – </a:t>
            </a:r>
            <a:r>
              <a:rPr lang="en-US" sz="7200" dirty="0" err="1"/>
              <a:t>Ibarolla</a:t>
            </a:r>
            <a:r>
              <a:rPr lang="en-US" sz="7200" dirty="0"/>
              <a:t> and Gordo, 2013</a:t>
            </a:r>
          </a:p>
          <a:p>
            <a:endParaRPr lang="en-US" dirty="0"/>
          </a:p>
        </p:txBody>
      </p:sp>
    </p:spTree>
    <p:extLst>
      <p:ext uri="{BB962C8B-B14F-4D97-AF65-F5344CB8AC3E}">
        <p14:creationId xmlns:p14="http://schemas.microsoft.com/office/powerpoint/2010/main" val="211847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Myth #1: An native speaker is a better teacher of the language than a nonnative speaker</a:t>
            </a:r>
          </a:p>
        </p:txBody>
      </p:sp>
      <p:sp>
        <p:nvSpPr>
          <p:cNvPr id="5" name="Text Placeholder 4"/>
          <p:cNvSpPr>
            <a:spLocks noGrp="1"/>
          </p:cNvSpPr>
          <p:nvPr>
            <p:ph type="body" idx="1"/>
          </p:nvPr>
        </p:nvSpPr>
        <p:spPr/>
        <p:txBody>
          <a:bodyPr/>
          <a:lstStyle/>
          <a:p>
            <a:endParaRPr lang="en-US"/>
          </a:p>
        </p:txBody>
      </p:sp>
      <p:pic>
        <p:nvPicPr>
          <p:cNvPr id="1026" name="Picture 2" descr="Image result for senor chang span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659" y="256647"/>
            <a:ext cx="3460241" cy="259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5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6207" y="237308"/>
            <a:ext cx="8694920" cy="3265715"/>
          </a:xfrm>
        </p:spPr>
        <p:txBody>
          <a:bodyPr>
            <a:normAutofit fontScale="90000"/>
          </a:bodyPr>
          <a:lstStyle/>
          <a:p>
            <a:pPr algn="just"/>
            <a:r>
              <a:rPr lang="en-US" dirty="0"/>
              <a:t>Why should the native speaker be intrinsically better qualified than the non-native? This is presumably felt to be the case because of greater facility in demonstrating fluent, idiomatically appropriate language, in appreciating the cultural connotations of the language, and in assessing whether a given language form is acceptably correct or not.</a:t>
            </a:r>
          </a:p>
        </p:txBody>
      </p:sp>
      <p:sp>
        <p:nvSpPr>
          <p:cNvPr id="3" name="Text Placeholder 2"/>
          <p:cNvSpPr>
            <a:spLocks noGrp="1"/>
          </p:cNvSpPr>
          <p:nvPr>
            <p:ph type="body" sz="quarter" idx="13"/>
          </p:nvPr>
        </p:nvSpPr>
        <p:spPr/>
        <p:txBody>
          <a:bodyPr/>
          <a:lstStyle/>
          <a:p>
            <a:r>
              <a:rPr lang="en-US" dirty="0"/>
              <a:t>“ELT: The Native Speaker’s Burden” Robert Philipson, 1991</a:t>
            </a:r>
          </a:p>
        </p:txBody>
      </p:sp>
      <p:sp>
        <p:nvSpPr>
          <p:cNvPr id="2" name="Text Placeholder 1"/>
          <p:cNvSpPr>
            <a:spLocks noGrp="1"/>
          </p:cNvSpPr>
          <p:nvPr>
            <p:ph type="body" idx="1"/>
          </p:nvPr>
        </p:nvSpPr>
        <p:spPr/>
        <p:txBody>
          <a:bodyPr/>
          <a:lstStyle/>
          <a:p>
            <a:r>
              <a:rPr lang="en-US" dirty="0"/>
              <a:t>The Native Speaker Fallacy</a:t>
            </a:r>
          </a:p>
        </p:txBody>
      </p:sp>
    </p:spTree>
    <p:extLst>
      <p:ext uri="{BB962C8B-B14F-4D97-AF65-F5344CB8AC3E}">
        <p14:creationId xmlns:p14="http://schemas.microsoft.com/office/powerpoint/2010/main" val="295455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2279" y="1304330"/>
            <a:ext cx="8930747" cy="2110382"/>
          </a:xfrm>
        </p:spPr>
        <p:txBody>
          <a:bodyPr>
            <a:normAutofit fontScale="90000"/>
          </a:bodyPr>
          <a:lstStyle/>
          <a:p>
            <a:r>
              <a:rPr lang="en-US" dirty="0"/>
              <a:t>Myth #2: Pronunciation Training is Accent Reduction</a:t>
            </a:r>
            <a:br>
              <a:rPr lang="en-US" dirty="0"/>
            </a:br>
            <a:r>
              <a:rPr lang="en-US" dirty="0"/>
              <a:t>Myth #3: The most important part of Pronunciation is the Individual Sound (Phoneme)</a:t>
            </a:r>
          </a:p>
        </p:txBody>
      </p:sp>
      <p:pic>
        <p:nvPicPr>
          <p:cNvPr id="6" name="Picture 5"/>
          <p:cNvPicPr>
            <a:picLocks noChangeAspect="1"/>
          </p:cNvPicPr>
          <p:nvPr/>
        </p:nvPicPr>
        <p:blipFill>
          <a:blip r:embed="rId3"/>
          <a:stretch>
            <a:fillRect/>
          </a:stretch>
        </p:blipFill>
        <p:spPr>
          <a:xfrm>
            <a:off x="3941660" y="3019425"/>
            <a:ext cx="4986439" cy="3834680"/>
          </a:xfrm>
          <a:prstGeom prst="rect">
            <a:avLst/>
          </a:prstGeom>
        </p:spPr>
      </p:pic>
    </p:spTree>
    <p:extLst>
      <p:ext uri="{BB962C8B-B14F-4D97-AF65-F5344CB8AC3E}">
        <p14:creationId xmlns:p14="http://schemas.microsoft.com/office/powerpoint/2010/main" val="148362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of Accent to Comprehensibility by Native Speakers</a:t>
            </a:r>
          </a:p>
        </p:txBody>
      </p:sp>
      <p:pic>
        <p:nvPicPr>
          <p:cNvPr id="5" name="Content Placeholder 4"/>
          <p:cNvPicPr>
            <a:picLocks noGrp="1" noChangeAspect="1"/>
          </p:cNvPicPr>
          <p:nvPr>
            <p:ph idx="1"/>
          </p:nvPr>
        </p:nvPicPr>
        <p:blipFill>
          <a:blip r:embed="rId3"/>
          <a:stretch>
            <a:fillRect/>
          </a:stretch>
        </p:blipFill>
        <p:spPr>
          <a:xfrm>
            <a:off x="5886641" y="685800"/>
            <a:ext cx="4992305" cy="5105400"/>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82991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2082" y="791625"/>
            <a:ext cx="10018709" cy="1468800"/>
          </a:xfrm>
        </p:spPr>
        <p:txBody>
          <a:bodyPr/>
          <a:lstStyle/>
          <a:p>
            <a:pPr algn="ctr"/>
            <a:r>
              <a:rPr lang="en-US" b="1" dirty="0"/>
              <a:t>The gold standard for good pronunciation is being understood.</a:t>
            </a:r>
          </a:p>
        </p:txBody>
      </p:sp>
      <p:sp>
        <p:nvSpPr>
          <p:cNvPr id="6" name="Text Placeholder 5"/>
          <p:cNvSpPr>
            <a:spLocks noGrp="1"/>
          </p:cNvSpPr>
          <p:nvPr>
            <p:ph type="body" idx="1"/>
          </p:nvPr>
        </p:nvSpPr>
        <p:spPr>
          <a:xfrm>
            <a:off x="1418324" y="2699850"/>
            <a:ext cx="4171771" cy="2638282"/>
          </a:xfrm>
        </p:spPr>
        <p:txBody>
          <a:bodyPr>
            <a:normAutofit/>
          </a:bodyPr>
          <a:lstStyle/>
          <a:p>
            <a:pPr marL="285750" indent="-285750" algn="l">
              <a:buFont typeface="Arial" panose="020B0604020202020204" pitchFamily="34" charset="0"/>
              <a:buChar char="•"/>
            </a:pPr>
            <a:r>
              <a:rPr lang="en-US" dirty="0"/>
              <a:t>Phonemes, Syllables, Words</a:t>
            </a:r>
          </a:p>
          <a:p>
            <a:pPr marL="285750" indent="-285750" algn="l">
              <a:buFont typeface="Arial" panose="020B0604020202020204" pitchFamily="34" charset="0"/>
              <a:buChar char="•"/>
            </a:pPr>
            <a:r>
              <a:rPr lang="en-US" dirty="0"/>
              <a:t>Intonation and Rhythm</a:t>
            </a:r>
          </a:p>
          <a:p>
            <a:endParaRPr lang="en-US" dirty="0"/>
          </a:p>
        </p:txBody>
      </p:sp>
      <p:pic>
        <p:nvPicPr>
          <p:cNvPr id="2" name="Picture 1"/>
          <p:cNvPicPr>
            <a:picLocks noChangeAspect="1"/>
          </p:cNvPicPr>
          <p:nvPr/>
        </p:nvPicPr>
        <p:blipFill>
          <a:blip r:embed="rId3"/>
          <a:stretch>
            <a:fillRect/>
          </a:stretch>
        </p:blipFill>
        <p:spPr>
          <a:xfrm>
            <a:off x="5200649" y="2510230"/>
            <a:ext cx="6367929" cy="3581959"/>
          </a:xfrm>
          <a:prstGeom prst="rect">
            <a:avLst/>
          </a:prstGeom>
        </p:spPr>
      </p:pic>
    </p:spTree>
    <p:extLst>
      <p:ext uri="{BB962C8B-B14F-4D97-AF65-F5344CB8AC3E}">
        <p14:creationId xmlns:p14="http://schemas.microsoft.com/office/powerpoint/2010/main" val="183201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is a Stress-Timed Language</a:t>
            </a:r>
          </a:p>
        </p:txBody>
      </p:sp>
      <p:sp>
        <p:nvSpPr>
          <p:cNvPr id="3" name="Content Placeholder 2"/>
          <p:cNvSpPr>
            <a:spLocks noGrp="1"/>
          </p:cNvSpPr>
          <p:nvPr>
            <p:ph idx="1"/>
          </p:nvPr>
        </p:nvSpPr>
        <p:spPr/>
        <p:txBody>
          <a:bodyPr/>
          <a:lstStyle/>
          <a:p>
            <a:r>
              <a:rPr lang="en-US" dirty="0"/>
              <a:t>Bob ate some corn.</a:t>
            </a:r>
          </a:p>
          <a:p>
            <a:r>
              <a:rPr lang="en-US" dirty="0"/>
              <a:t>Kenny has swum to France and back.</a:t>
            </a:r>
          </a:p>
          <a:p>
            <a:r>
              <a:rPr lang="en-US" dirty="0"/>
              <a:t>The Americans are buying some souvenirs and potatoes.</a:t>
            </a:r>
          </a:p>
        </p:txBody>
      </p:sp>
    </p:spTree>
    <p:extLst>
      <p:ext uri="{BB962C8B-B14F-4D97-AF65-F5344CB8AC3E}">
        <p14:creationId xmlns:p14="http://schemas.microsoft.com/office/powerpoint/2010/main" val="33721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2279" y="323849"/>
            <a:ext cx="8930747" cy="2110382"/>
          </a:xfrm>
        </p:spPr>
        <p:txBody>
          <a:bodyPr>
            <a:normAutofit/>
          </a:bodyPr>
          <a:lstStyle/>
          <a:p>
            <a:r>
              <a:rPr lang="en-US" dirty="0"/>
              <a:t>Myth #4: The best way to learn vocabulary is by writing it over and over.</a:t>
            </a:r>
            <a:br>
              <a:rPr lang="en-US" dirty="0"/>
            </a:br>
            <a:endParaRPr lang="en-US" dirty="0"/>
          </a:p>
        </p:txBody>
      </p:sp>
      <p:sp>
        <p:nvSpPr>
          <p:cNvPr id="5" name="Text Placeholder 4"/>
          <p:cNvSpPr>
            <a:spLocks noGrp="1"/>
          </p:cNvSpPr>
          <p:nvPr>
            <p:ph type="body" idx="1"/>
          </p:nvPr>
        </p:nvSpPr>
        <p:spPr/>
        <p:txBody>
          <a:bodyPr/>
          <a:lstStyle/>
          <a:p>
            <a:endParaRPr lang="en-US" dirty="0"/>
          </a:p>
        </p:txBody>
      </p:sp>
      <p:sp>
        <p:nvSpPr>
          <p:cNvPr id="2" name="Rectangle 1"/>
          <p:cNvSpPr/>
          <p:nvPr/>
        </p:nvSpPr>
        <p:spPr>
          <a:xfrm>
            <a:off x="2572278" y="1732423"/>
            <a:ext cx="8930748" cy="1600438"/>
          </a:xfrm>
          <a:prstGeom prst="rect">
            <a:avLst/>
          </a:prstGeom>
        </p:spPr>
        <p:txBody>
          <a:bodyPr wrap="square">
            <a:spAutoFit/>
          </a:bodyPr>
          <a:lstStyle/>
          <a:p>
            <a:pPr algn="r"/>
            <a:r>
              <a:rPr lang="en-US" sz="4000" dirty="0">
                <a:latin typeface="+mj-lt"/>
              </a:rPr>
              <a:t>Myth #4: The best way to learn vocabulary is by writing it over and over.</a:t>
            </a:r>
            <a:br>
              <a:rPr lang="en-US" dirty="0"/>
            </a:br>
            <a:endParaRPr lang="en-US" dirty="0"/>
          </a:p>
        </p:txBody>
      </p:sp>
      <p:sp>
        <p:nvSpPr>
          <p:cNvPr id="6" name="Rectangle 5"/>
          <p:cNvSpPr/>
          <p:nvPr/>
        </p:nvSpPr>
        <p:spPr>
          <a:xfrm>
            <a:off x="2572278" y="2921772"/>
            <a:ext cx="8930748" cy="1600438"/>
          </a:xfrm>
          <a:prstGeom prst="rect">
            <a:avLst/>
          </a:prstGeom>
        </p:spPr>
        <p:txBody>
          <a:bodyPr wrap="square">
            <a:spAutoFit/>
          </a:bodyPr>
          <a:lstStyle/>
          <a:p>
            <a:pPr algn="r"/>
            <a:r>
              <a:rPr lang="en-US" sz="4000" dirty="0">
                <a:latin typeface="+mj-lt"/>
              </a:rPr>
              <a:t>Myth #4: The best way to learn vocabulary is by writing it over and over.</a:t>
            </a:r>
            <a:br>
              <a:rPr lang="en-US" dirty="0"/>
            </a:br>
            <a:endParaRPr lang="en-US" dirty="0"/>
          </a:p>
        </p:txBody>
      </p:sp>
    </p:spTree>
    <p:extLst>
      <p:ext uri="{BB962C8B-B14F-4D97-AF65-F5344CB8AC3E}">
        <p14:creationId xmlns:p14="http://schemas.microsoft.com/office/powerpoint/2010/main" val="951621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2630</TotalTime>
  <Words>1064</Words>
  <Application>Microsoft Office PowerPoint</Application>
  <PresentationFormat>Widescreen</PresentationFormat>
  <Paragraphs>99</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Parallax</vt:lpstr>
      <vt:lpstr>Language Learning Myths</vt:lpstr>
      <vt:lpstr>On many occasions, foreign language teachers base their practices on popular beliefs about language learning or they simply take the validity of previous practices for granted and teach as they were taught. Thus, they perpetuate practices whose effects on learning have not been tested empirically, or, have been tested but the results have not reached the hands of teachers, or, have been tested in laboratory conditions and the results cannot be extrapolated to the classroom.</vt:lpstr>
      <vt:lpstr>Myth #1: An native speaker is a better teacher of the language than a nonnative speaker</vt:lpstr>
      <vt:lpstr>Why should the native speaker be intrinsically better qualified than the non-native? This is presumably felt to be the case because of greater facility in demonstrating fluent, idiomatically appropriate language, in appreciating the cultural connotations of the language, and in assessing whether a given language form is acceptably correct or not.</vt:lpstr>
      <vt:lpstr>Myth #2: Pronunciation Training is Accent Reduction Myth #3: The most important part of Pronunciation is the Individual Sound (Phoneme)</vt:lpstr>
      <vt:lpstr>Correlation of Accent to Comprehensibility by Native Speakers</vt:lpstr>
      <vt:lpstr>The gold standard for good pronunciation is being understood.</vt:lpstr>
      <vt:lpstr>English is a Stress-Timed Language</vt:lpstr>
      <vt:lpstr>Myth #4: The best way to learn vocabulary is by writing it over and over. </vt:lpstr>
      <vt:lpstr>Transcendence of Lexical Capacity</vt:lpstr>
      <vt:lpstr>Myth #5: Strict error correction is the key to language learning</vt:lpstr>
      <vt:lpstr>The key to learning</vt:lpstr>
      <vt:lpstr>Is Written Error Correction necessary?</vt:lpstr>
      <vt:lpstr>Some Error Correction Types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Learning Myths</dc:title>
  <dc:creator>Joseph Salmingo</dc:creator>
  <cp:lastModifiedBy>Joseph Salmingo</cp:lastModifiedBy>
  <cp:revision>28</cp:revision>
  <dcterms:created xsi:type="dcterms:W3CDTF">2016-10-12T02:12:13Z</dcterms:created>
  <dcterms:modified xsi:type="dcterms:W3CDTF">2016-10-26T03:07:12Z</dcterms:modified>
</cp:coreProperties>
</file>